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448" r:id="rId5"/>
    <p:sldId id="2470" r:id="rId6"/>
    <p:sldId id="2462" r:id="rId7"/>
    <p:sldId id="259" r:id="rId8"/>
    <p:sldId id="2463" r:id="rId9"/>
    <p:sldId id="2465" r:id="rId10"/>
    <p:sldId id="260" r:id="rId11"/>
    <p:sldId id="2464" r:id="rId12"/>
    <p:sldId id="2466" r:id="rId13"/>
    <p:sldId id="2468" r:id="rId14"/>
    <p:sldId id="2467" r:id="rId15"/>
    <p:sldId id="2471" r:id="rId16"/>
    <p:sldId id="2451" r:id="rId17"/>
    <p:sldId id="2473" r:id="rId18"/>
    <p:sldId id="2477" r:id="rId19"/>
    <p:sldId id="2476" r:id="rId20"/>
    <p:sldId id="2478" r:id="rId21"/>
    <p:sldId id="2450" r:id="rId22"/>
    <p:sldId id="2457" r:id="rId23"/>
    <p:sldId id="2479" r:id="rId24"/>
    <p:sldId id="2456" r:id="rId25"/>
    <p:sldId id="24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EDE"/>
    <a:srgbClr val="00D8E0"/>
    <a:srgbClr val="5186FA"/>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9" autoAdjust="0"/>
    <p:restoredTop sz="96327" autoAdjust="0"/>
  </p:normalViewPr>
  <p:slideViewPr>
    <p:cSldViewPr snapToGrid="0">
      <p:cViewPr varScale="1">
        <p:scale>
          <a:sx n="89" d="100"/>
          <a:sy n="89" d="100"/>
        </p:scale>
        <p:origin x="952" y="176"/>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2/8/22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063854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80771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836331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596362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4120550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9268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306778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85370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6818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4029594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41710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GB"/>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GB"/>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no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GB"/>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GB"/>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GB"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no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GB"/>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GB"/>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GB"/>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solidFill>
            <a:schemeClr val="bg2">
              <a:lumMod val="25000"/>
            </a:schemeClr>
          </a:soli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GB"/>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GB"/>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GB"/>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GB"/>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GB"/>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GB"/>
              <a:t>Click icon to add picture</a:t>
            </a: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GB"/>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noFill/>
        </p:spPr>
        <p:txBody>
          <a:bodyPr>
            <a:noAutofit/>
          </a:bodyPr>
          <a:lstStyle>
            <a:lvl1pPr>
              <a:defRPr sz="1400" spc="300" baseline="0">
                <a:latin typeface="+mn-lt"/>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GB"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GB"/>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GB"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GB"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GB"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GB"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GB"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GB"/>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GB"/>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GB"/>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youtube.com/watch?v=cPiDHXtM0V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8.xml"/><Relationship Id="rId5" Type="http://schemas.microsoft.com/office/2007/relationships/hdphoto" Target="../media/hdphoto7.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4300088"/>
            <a:ext cx="11490325" cy="823913"/>
          </a:xfrm>
        </p:spPr>
        <p:txBody>
          <a:bodyPr/>
          <a:lstStyle/>
          <a:p>
            <a:r>
              <a:rPr lang="en-US" sz="4800" cap="none" dirty="0"/>
              <a:t>TinyOlap</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latin typeface="+mj-lt"/>
              </a:rPr>
              <a:t>October 2021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8" y="5214610"/>
            <a:ext cx="4114800" cy="518795"/>
          </a:xfrm>
          <a:noFill/>
        </p:spPr>
        <p:txBody>
          <a:bodyPr vert="horz" lIns="91440" tIns="45720" rIns="91440" bIns="45720" rtlCol="0">
            <a:noAutofit/>
          </a:bodyPr>
          <a:lstStyle/>
          <a:p>
            <a:r>
              <a:rPr lang="en-US" spc="300" dirty="0">
                <a:latin typeface="+mj-lt"/>
              </a:rPr>
              <a:t>Pitch deck</a:t>
            </a:r>
          </a:p>
        </p:txBody>
      </p:sp>
      <p:pic>
        <p:nvPicPr>
          <p:cNvPr id="4" name="Picture 3" descr="Shape&#10;&#10;Description automatically generated">
            <a:extLst>
              <a:ext uri="{FF2B5EF4-FFF2-40B4-BE49-F238E27FC236}">
                <a16:creationId xmlns:a16="http://schemas.microsoft.com/office/drawing/2014/main" id="{241FF098-EDBC-134A-B672-CEF09DD8200D}"/>
              </a:ext>
            </a:extLst>
          </p:cNvPr>
          <p:cNvPicPr>
            <a:picLocks noChangeAspect="1"/>
          </p:cNvPicPr>
          <p:nvPr/>
        </p:nvPicPr>
        <p:blipFill>
          <a:blip r:embed="rId4"/>
          <a:stretch>
            <a:fillRect/>
          </a:stretch>
        </p:blipFill>
        <p:spPr>
          <a:xfrm>
            <a:off x="4814533" y="1491265"/>
            <a:ext cx="2562933" cy="2562933"/>
          </a:xfrm>
          <a:prstGeom prst="rect">
            <a:avLst/>
          </a:prstGeom>
        </p:spPr>
      </p:pic>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hallow focus photography of white feather dropping in person's hand">
            <a:extLst>
              <a:ext uri="{FF2B5EF4-FFF2-40B4-BE49-F238E27FC236}">
                <a16:creationId xmlns:a16="http://schemas.microsoft.com/office/drawing/2014/main" id="{366FBA5C-19D6-7249-914E-922959663B07}"/>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1274"/>
          <a:stretch/>
        </p:blipFill>
        <p:spPr bwMode="auto">
          <a:xfrm flipH="1">
            <a:off x="0" y="11068"/>
            <a:ext cx="54165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SOLUTION - Backend</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176627"/>
            <a:ext cx="6011918" cy="464871"/>
          </a:xfrm>
          <a:noFill/>
        </p:spPr>
        <p:txBody>
          <a:bodyPr/>
          <a:lstStyle/>
          <a:p>
            <a:pPr algn="l"/>
            <a:r>
              <a:rPr lang="en-US" sz="3600" dirty="0">
                <a:solidFill>
                  <a:schemeClr val="tx1"/>
                </a:solidFill>
                <a:latin typeface="+mj-lt"/>
              </a:rPr>
              <a:t>WHAT WE NEEDED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848818"/>
            <a:ext cx="5897217" cy="4619485"/>
          </a:xfrm>
        </p:spPr>
        <p:txBody>
          <a:bodyPr>
            <a:noAutofit/>
          </a:bodyPr>
          <a:lstStyle/>
          <a:p>
            <a:pPr marL="314325" indent="-314325">
              <a:lnSpc>
                <a:spcPct val="100000"/>
              </a:lnSpc>
              <a:buFont typeface="Wingdings" pitchFamily="2" charset="2"/>
              <a:buChar char="§"/>
            </a:pPr>
            <a:r>
              <a:rPr lang="en-US" sz="2400" dirty="0">
                <a:latin typeface="+mj-lt"/>
                <a:cs typeface="Biome Light" panose="020B0303030204020804" pitchFamily="34" charset="0"/>
              </a:rPr>
              <a:t>A </a:t>
            </a:r>
            <a:r>
              <a:rPr lang="en-US" sz="2400" b="1" dirty="0">
                <a:solidFill>
                  <a:srgbClr val="424EDE"/>
                </a:solidFill>
                <a:latin typeface="+mj-lt"/>
                <a:cs typeface="Biome Light" panose="020B0303030204020804" pitchFamily="34" charset="0"/>
              </a:rPr>
              <a:t>super-lightweight OLAP database</a:t>
            </a:r>
            <a:r>
              <a:rPr lang="en-US" sz="2400" dirty="0">
                <a:latin typeface="+mj-lt"/>
                <a:cs typeface="Biome Light" panose="020B0303030204020804" pitchFamily="34" charset="0"/>
              </a:rPr>
              <a:t>, from which we can easily spin up thousands of instances, and that can go to sleep and awake without users even noticing it (sub second startup time, incl. data).</a:t>
            </a:r>
          </a:p>
          <a:p>
            <a:pPr marL="314325" indent="-314325">
              <a:lnSpc>
                <a:spcPct val="100000"/>
              </a:lnSpc>
              <a:buFont typeface="Wingdings" pitchFamily="2" charset="2"/>
              <a:buChar char="§"/>
            </a:pPr>
            <a:r>
              <a:rPr lang="en-US" sz="2400" dirty="0">
                <a:latin typeface="+mj-lt"/>
                <a:cs typeface="Biome Light" panose="020B0303030204020804" pitchFamily="34" charset="0"/>
              </a:rPr>
              <a:t>Unlimited possibilities and extensibility in regards of </a:t>
            </a:r>
            <a:r>
              <a:rPr lang="en-US" sz="2400" b="1" dirty="0">
                <a:solidFill>
                  <a:srgbClr val="424EDE"/>
                </a:solidFill>
                <a:latin typeface="+mj-lt"/>
                <a:cs typeface="Biome Light" panose="020B0303030204020804" pitchFamily="34" charset="0"/>
              </a:rPr>
              <a:t>business &amp; planning logic</a:t>
            </a:r>
            <a:r>
              <a:rPr lang="en-US" sz="2400" dirty="0">
                <a:latin typeface="+mj-lt"/>
                <a:cs typeface="Biome Light" panose="020B0303030204020804" pitchFamily="34" charset="0"/>
              </a:rPr>
              <a:t>.</a:t>
            </a:r>
          </a:p>
          <a:p>
            <a:pPr marL="314325" indent="-314325">
              <a:lnSpc>
                <a:spcPct val="100000"/>
              </a:lnSpc>
              <a:buFont typeface="Wingdings" pitchFamily="2" charset="2"/>
              <a:buChar char="§"/>
            </a:pPr>
            <a:r>
              <a:rPr lang="en-US" sz="2400" dirty="0">
                <a:latin typeface="+mj-lt"/>
                <a:cs typeface="Biome Light" panose="020B0303030204020804" pitchFamily="34" charset="0"/>
              </a:rPr>
              <a:t>Instant response on user interaction to provide a </a:t>
            </a:r>
            <a:r>
              <a:rPr lang="en-US" sz="2400" b="1" dirty="0">
                <a:solidFill>
                  <a:srgbClr val="424EDE"/>
                </a:solidFill>
                <a:latin typeface="+mj-lt"/>
                <a:cs typeface="Biome Light" panose="020B0303030204020804" pitchFamily="34" charset="0"/>
              </a:rPr>
              <a:t>real-time user experience</a:t>
            </a:r>
            <a:r>
              <a:rPr lang="en-US" sz="2400" dirty="0">
                <a:latin typeface="+mj-lt"/>
                <a:cs typeface="Biome Light" panose="020B0303030204020804" pitchFamily="34" charset="0"/>
              </a:rPr>
              <a:t>.</a:t>
            </a:r>
          </a:p>
          <a:p>
            <a:pPr marL="314325" indent="-314325">
              <a:lnSpc>
                <a:spcPct val="100000"/>
              </a:lnSpc>
              <a:buFont typeface="Wingdings" pitchFamily="2" charset="2"/>
              <a:buChar char="§"/>
            </a:pPr>
            <a:r>
              <a:rPr lang="en-US" sz="2400" dirty="0">
                <a:latin typeface="+mj-lt"/>
                <a:cs typeface="Biome Light" panose="020B0303030204020804" pitchFamily="34" charset="0"/>
              </a:rPr>
              <a:t>Suitable for </a:t>
            </a:r>
            <a:r>
              <a:rPr lang="en-US" sz="2400" b="1" dirty="0">
                <a:solidFill>
                  <a:srgbClr val="424EDE"/>
                </a:solidFill>
                <a:latin typeface="+mj-lt"/>
                <a:cs typeface="Biome Light" panose="020B0303030204020804" pitchFamily="34" charset="0"/>
              </a:rPr>
              <a:t>small to mid-size</a:t>
            </a:r>
            <a:r>
              <a:rPr lang="en-US" sz="2400" dirty="0">
                <a:latin typeface="+mj-lt"/>
                <a:cs typeface="Biome Light" panose="020B0303030204020804" pitchFamily="34" charset="0"/>
              </a:rPr>
              <a:t> business use cases (typically below 1 million records).</a:t>
            </a:r>
            <a:endParaRPr lang="en-US" sz="2400" b="1" dirty="0">
              <a:solidFill>
                <a:srgbClr val="424EDE"/>
              </a:solidFill>
              <a:latin typeface="+mj-lt"/>
              <a:cs typeface="Biome Light" panose="020B03030302040208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186893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C37E19-3409-1E48-8340-50FBFEDE50F8}"/>
              </a:ext>
            </a:extLst>
          </p:cNvPr>
          <p:cNvSpPr/>
          <p:nvPr/>
        </p:nvSpPr>
        <p:spPr>
          <a:xfrm>
            <a:off x="0" y="0"/>
            <a:ext cx="541655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SOLUTION - Backend</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176627"/>
            <a:ext cx="6011918" cy="464871"/>
          </a:xfrm>
          <a:noFill/>
        </p:spPr>
        <p:txBody>
          <a:bodyPr/>
          <a:lstStyle/>
          <a:p>
            <a:pPr algn="l"/>
            <a:r>
              <a:rPr lang="en-US" sz="3600" dirty="0">
                <a:solidFill>
                  <a:schemeClr val="tx1"/>
                </a:solidFill>
                <a:latin typeface="+mj-lt"/>
              </a:rPr>
              <a:t>WHAT WE’VE DEVELOPED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848818"/>
            <a:ext cx="5897217" cy="4357919"/>
          </a:xfrm>
        </p:spPr>
        <p:txBody>
          <a:bodyPr>
            <a:noAutofit/>
          </a:bodyPr>
          <a:lstStyle/>
          <a:p>
            <a:pPr marL="314325" indent="-314325">
              <a:lnSpc>
                <a:spcPct val="100000"/>
              </a:lnSpc>
              <a:buFont typeface="Wingdings" pitchFamily="2" charset="2"/>
              <a:buChar char="§"/>
            </a:pPr>
            <a:r>
              <a:rPr lang="en-US" sz="2400" dirty="0">
                <a:latin typeface="+mj-lt"/>
                <a:cs typeface="Biome Light" panose="020B0303030204020804" pitchFamily="34" charset="0"/>
              </a:rPr>
              <a:t>A </a:t>
            </a:r>
            <a:r>
              <a:rPr lang="en-US" sz="2400" b="1" dirty="0">
                <a:solidFill>
                  <a:srgbClr val="424EDE"/>
                </a:solidFill>
                <a:latin typeface="+mj-lt"/>
                <a:cs typeface="Biome Light" panose="020B0303030204020804" pitchFamily="34" charset="0"/>
              </a:rPr>
              <a:t>super-lightweight OLAP database</a:t>
            </a:r>
            <a:r>
              <a:rPr lang="en-US" sz="2400" dirty="0">
                <a:latin typeface="+mj-lt"/>
                <a:cs typeface="Biome Light" panose="020B0303030204020804" pitchFamily="34" charset="0"/>
              </a:rPr>
              <a:t>, from which we can easily spin up thousands of instances, and that can go to sleep and awake without users even noticing it (sub second startup time, incl. data).</a:t>
            </a:r>
          </a:p>
          <a:p>
            <a:pPr marL="314325" indent="-314325">
              <a:lnSpc>
                <a:spcPct val="100000"/>
              </a:lnSpc>
              <a:buFont typeface="Wingdings" pitchFamily="2" charset="2"/>
              <a:buChar char="§"/>
            </a:pPr>
            <a:r>
              <a:rPr lang="en-US" sz="2400" dirty="0">
                <a:latin typeface="+mj-lt"/>
                <a:cs typeface="Biome Light" panose="020B0303030204020804" pitchFamily="34" charset="0"/>
              </a:rPr>
              <a:t>Unlimited possibilities and extensibility in regards of </a:t>
            </a:r>
            <a:r>
              <a:rPr lang="en-US" sz="2400" b="1" dirty="0">
                <a:solidFill>
                  <a:srgbClr val="424EDE"/>
                </a:solidFill>
                <a:latin typeface="+mj-lt"/>
                <a:cs typeface="Biome Light" panose="020B0303030204020804" pitchFamily="34" charset="0"/>
              </a:rPr>
              <a:t>business &amp; planning logic</a:t>
            </a:r>
            <a:r>
              <a:rPr lang="en-US" sz="2400" dirty="0">
                <a:latin typeface="+mj-lt"/>
                <a:cs typeface="Biome Light" panose="020B0303030204020804" pitchFamily="34" charset="0"/>
              </a:rPr>
              <a:t>.</a:t>
            </a:r>
          </a:p>
          <a:p>
            <a:pPr marL="314325" indent="-314325">
              <a:lnSpc>
                <a:spcPct val="100000"/>
              </a:lnSpc>
              <a:buFont typeface="Wingdings" pitchFamily="2" charset="2"/>
              <a:buChar char="§"/>
            </a:pPr>
            <a:r>
              <a:rPr lang="en-US" sz="2400" dirty="0">
                <a:latin typeface="+mj-lt"/>
                <a:cs typeface="Biome Light" panose="020B0303030204020804" pitchFamily="34" charset="0"/>
              </a:rPr>
              <a:t>Instant response on user interaction to provide a </a:t>
            </a:r>
            <a:r>
              <a:rPr lang="en-US" sz="2400" b="1" dirty="0">
                <a:solidFill>
                  <a:srgbClr val="424EDE"/>
                </a:solidFill>
                <a:latin typeface="+mj-lt"/>
                <a:cs typeface="Biome Light" panose="020B0303030204020804" pitchFamily="34" charset="0"/>
              </a:rPr>
              <a:t>real-time user experience</a:t>
            </a:r>
            <a:r>
              <a:rPr lang="en-US" sz="2400" dirty="0">
                <a:latin typeface="+mj-lt"/>
                <a:cs typeface="Biome Light" panose="020B0303030204020804" pitchFamily="34" charset="0"/>
              </a:rPr>
              <a:t>.</a:t>
            </a:r>
          </a:p>
          <a:p>
            <a:pPr marL="314325" indent="-314325">
              <a:lnSpc>
                <a:spcPct val="100000"/>
              </a:lnSpc>
              <a:buFont typeface="Wingdings" pitchFamily="2" charset="2"/>
              <a:buChar char="§"/>
            </a:pPr>
            <a:r>
              <a:rPr lang="en-US" sz="2400" dirty="0">
                <a:latin typeface="+mj-lt"/>
                <a:cs typeface="Biome Light" panose="020B0303030204020804" pitchFamily="34" charset="0"/>
              </a:rPr>
              <a:t>Suitable for </a:t>
            </a:r>
            <a:r>
              <a:rPr lang="en-US" sz="2400" b="1" dirty="0">
                <a:solidFill>
                  <a:srgbClr val="424EDE"/>
                </a:solidFill>
                <a:latin typeface="+mj-lt"/>
                <a:cs typeface="Biome Light" panose="020B0303030204020804" pitchFamily="34" charset="0"/>
              </a:rPr>
              <a:t>small to mid-size</a:t>
            </a:r>
            <a:r>
              <a:rPr lang="en-US" sz="2400" dirty="0">
                <a:latin typeface="+mj-lt"/>
                <a:cs typeface="Biome Light" panose="020B0303030204020804" pitchFamily="34" charset="0"/>
              </a:rPr>
              <a:t> business use cases (typically below 1 million records).</a:t>
            </a:r>
            <a:endParaRPr lang="en-US" sz="2400" b="1" dirty="0">
              <a:solidFill>
                <a:srgbClr val="424EDE"/>
              </a:solidFill>
              <a:latin typeface="+mj-lt"/>
              <a:cs typeface="Biome Light" panose="020B03030302040208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12" name="Picture Placeholder 7" descr="abstract image">
            <a:extLst>
              <a:ext uri="{FF2B5EF4-FFF2-40B4-BE49-F238E27FC236}">
                <a16:creationId xmlns:a16="http://schemas.microsoft.com/office/drawing/2014/main" id="{37535E4B-4EBF-0E4F-8A9C-9B759A29F579}"/>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33362" r="22211"/>
          <a:stretch/>
        </p:blipFill>
        <p:spPr>
          <a:xfrm>
            <a:off x="0" y="0"/>
            <a:ext cx="5416550" cy="6858000"/>
          </a:xfrm>
          <a:prstGeom prst="rect">
            <a:avLst/>
          </a:prstGeom>
        </p:spPr>
      </p:pic>
      <p:sp>
        <p:nvSpPr>
          <p:cNvPr id="14" name="Title 8">
            <a:extLst>
              <a:ext uri="{FF2B5EF4-FFF2-40B4-BE49-F238E27FC236}">
                <a16:creationId xmlns:a16="http://schemas.microsoft.com/office/drawing/2014/main" id="{29402F40-E28C-B94F-8F20-666463275EA3}"/>
              </a:ext>
            </a:extLst>
          </p:cNvPr>
          <p:cNvSpPr txBox="1">
            <a:spLocks/>
          </p:cNvSpPr>
          <p:nvPr/>
        </p:nvSpPr>
        <p:spPr>
          <a:xfrm>
            <a:off x="350836" y="4300088"/>
            <a:ext cx="4799233" cy="823913"/>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3200" kern="1200" cap="all" baseline="0">
                <a:solidFill>
                  <a:schemeClr val="tx1"/>
                </a:solidFill>
                <a:latin typeface="+mj-lt"/>
                <a:ea typeface="+mj-ea"/>
                <a:cs typeface="+mj-cs"/>
              </a:defRPr>
            </a:lvl1pPr>
          </a:lstStyle>
          <a:p>
            <a:pPr algn="ctr"/>
            <a:r>
              <a:rPr lang="en-US" sz="4800" cap="none" dirty="0">
                <a:solidFill>
                  <a:schemeClr val="bg1"/>
                </a:solidFill>
              </a:rPr>
              <a:t>TinyOlap</a:t>
            </a:r>
          </a:p>
        </p:txBody>
      </p:sp>
      <p:pic>
        <p:nvPicPr>
          <p:cNvPr id="15" name="Picture 14" descr="Shape&#10;&#10;Description automatically generated">
            <a:extLst>
              <a:ext uri="{FF2B5EF4-FFF2-40B4-BE49-F238E27FC236}">
                <a16:creationId xmlns:a16="http://schemas.microsoft.com/office/drawing/2014/main" id="{29D70822-93B9-5741-BF5A-D8CE433BA469}"/>
              </a:ext>
            </a:extLst>
          </p:cNvPr>
          <p:cNvPicPr>
            <a:picLocks noChangeAspect="1"/>
          </p:cNvPicPr>
          <p:nvPr/>
        </p:nvPicPr>
        <p:blipFill>
          <a:blip r:embed="rId5"/>
          <a:stretch>
            <a:fillRect/>
          </a:stretch>
        </p:blipFill>
        <p:spPr>
          <a:xfrm>
            <a:off x="1426808" y="1999913"/>
            <a:ext cx="2562933" cy="2562933"/>
          </a:xfrm>
          <a:prstGeom prst="rect">
            <a:avLst/>
          </a:prstGeom>
        </p:spPr>
      </p:pic>
    </p:spTree>
    <p:extLst>
      <p:ext uri="{BB962C8B-B14F-4D97-AF65-F5344CB8AC3E}">
        <p14:creationId xmlns:p14="http://schemas.microsoft.com/office/powerpoint/2010/main" val="420579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C37E19-3409-1E48-8340-50FBFEDE50F8}"/>
              </a:ext>
            </a:extLst>
          </p:cNvPr>
          <p:cNvSpPr/>
          <p:nvPr/>
        </p:nvSpPr>
        <p:spPr>
          <a:xfrm>
            <a:off x="0" y="0"/>
            <a:ext cx="541655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90BCA34-12DB-8F44-8CF3-F9CE8FDA54EB}"/>
              </a:ext>
            </a:extLst>
          </p:cNvPr>
          <p:cNvPicPr>
            <a:picLocks noChangeAspect="1"/>
          </p:cNvPicPr>
          <p:nvPr/>
        </p:nvPicPr>
        <p:blipFill rotWithShape="1">
          <a:blip r:embed="rId3">
            <a:alphaModFix amt="37000"/>
          </a:blip>
          <a:srcRect r="15563"/>
          <a:stretch/>
        </p:blipFill>
        <p:spPr>
          <a:xfrm>
            <a:off x="1" y="0"/>
            <a:ext cx="5416550" cy="6858000"/>
          </a:xfrm>
          <a:prstGeom prst="rect">
            <a:avLst/>
          </a:prstGeom>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SOLUTION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731794"/>
            <a:ext cx="6011918" cy="464871"/>
          </a:xfrm>
          <a:noFill/>
        </p:spPr>
        <p:txBody>
          <a:bodyPr/>
          <a:lstStyle/>
          <a:p>
            <a:pPr algn="l"/>
            <a:r>
              <a:rPr lang="en-US" sz="3600" dirty="0">
                <a:solidFill>
                  <a:schemeClr val="tx1"/>
                </a:solidFill>
                <a:latin typeface="+mj-lt"/>
              </a:rPr>
              <a:t>SEEING IS BELIEVING</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403985"/>
            <a:ext cx="5758544" cy="2799386"/>
          </a:xfrm>
        </p:spPr>
        <p:txBody>
          <a:bodyPr>
            <a:noAutofit/>
          </a:bodyPr>
          <a:lstStyle/>
          <a:p>
            <a:pPr marL="0" indent="0">
              <a:lnSpc>
                <a:spcPct val="100000"/>
              </a:lnSpc>
              <a:buNone/>
            </a:pPr>
            <a:r>
              <a:rPr lang="en-US" sz="2400" dirty="0">
                <a:latin typeface="+mj-lt"/>
                <a:cs typeface="Biome Light" panose="020B0303030204020804" pitchFamily="34" charset="0"/>
              </a:rPr>
              <a:t>Showing a technical solutions on PowerPoint slides means nothing. We want </a:t>
            </a:r>
            <a:r>
              <a:rPr lang="en-US" sz="2400" b="1" dirty="0">
                <a:solidFill>
                  <a:srgbClr val="424EDE"/>
                </a:solidFill>
                <a:latin typeface="+mj-lt"/>
                <a:cs typeface="Biome Light" panose="020B0303030204020804" pitchFamily="34" charset="0"/>
              </a:rPr>
              <a:t>to make you see and believe</a:t>
            </a:r>
            <a:r>
              <a:rPr lang="en-US" sz="2400" dirty="0">
                <a:latin typeface="+mj-lt"/>
                <a:cs typeface="Biome Light" panose="020B0303030204020804" pitchFamily="34" charset="0"/>
              </a:rPr>
              <a:t> in our work.</a:t>
            </a:r>
          </a:p>
          <a:p>
            <a:pPr marL="0" indent="0">
              <a:lnSpc>
                <a:spcPct val="100000"/>
              </a:lnSpc>
              <a:buNone/>
            </a:pPr>
            <a:r>
              <a:rPr lang="en-US" sz="2400" dirty="0">
                <a:latin typeface="+mj-lt"/>
                <a:cs typeface="Biome Light" panose="020B0303030204020804" pitchFamily="34" charset="0"/>
              </a:rPr>
              <a:t>In addition, and asking for your consent, we do not want to disclose any success-critical information through this presentation in written or visual format. Thx!</a:t>
            </a:r>
            <a:br>
              <a:rPr lang="en-US" sz="2400" dirty="0">
                <a:latin typeface="+mj-lt"/>
                <a:cs typeface="Biome Light" panose="020B0303030204020804" pitchFamily="34" charset="0"/>
              </a:rPr>
            </a:br>
            <a:endParaRPr lang="en-US" sz="2400" dirty="0">
              <a:latin typeface="+mj-lt"/>
              <a:cs typeface="Biome Light" panose="020B0303030204020804" pitchFamily="34" charset="0"/>
            </a:endParaRPr>
          </a:p>
          <a:p>
            <a:pPr marL="0" indent="0">
              <a:lnSpc>
                <a:spcPct val="100000"/>
              </a:lnSpc>
              <a:buNone/>
            </a:pPr>
            <a:r>
              <a:rPr lang="en-US" sz="3600" dirty="0">
                <a:solidFill>
                  <a:srgbClr val="424EDE"/>
                </a:solidFill>
                <a:latin typeface="+mj-lt"/>
                <a:cs typeface="Biome Light" panose="020B0303030204020804" pitchFamily="34" charset="0"/>
              </a:rPr>
              <a:t>SHOWTIME…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319502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632987"/>
            <a:ext cx="5251450" cy="1661297"/>
          </a:xfrm>
        </p:spPr>
        <p:txBody>
          <a:bodyPr>
            <a:normAutofit fontScale="90000"/>
          </a:bodyPr>
          <a:lstStyle/>
          <a:p>
            <a:r>
              <a:rPr lang="en-US" dirty="0"/>
              <a:t>Natural</a:t>
            </a:r>
            <a:br>
              <a:rPr lang="en-US" dirty="0"/>
            </a:br>
            <a:r>
              <a:rPr lang="en-US" dirty="0"/>
              <a:t>Planning</a:t>
            </a:r>
          </a:p>
        </p:txBody>
      </p:sp>
      <p:pic>
        <p:nvPicPr>
          <p:cNvPr id="8" name="Picture Placeholder 7">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grayscl/>
          </a:blip>
          <a:srcRect l="20413" r="20413"/>
          <a:stretch/>
        </p:blipFill>
        <p:spPr>
          <a:xfrm>
            <a:off x="0" y="0"/>
            <a:ext cx="609600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79" y="4763490"/>
            <a:ext cx="3202577" cy="365125"/>
          </a:xfrm>
        </p:spPr>
        <p:txBody>
          <a:bodyPr/>
          <a:lstStyle/>
          <a:p>
            <a:r>
              <a:rPr lang="en-US" dirty="0"/>
              <a:t>Sneak peek</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7" name="Title 7">
            <a:extLst>
              <a:ext uri="{FF2B5EF4-FFF2-40B4-BE49-F238E27FC236}">
                <a16:creationId xmlns:a16="http://schemas.microsoft.com/office/drawing/2014/main" id="{124827D5-2B5C-BE48-8440-41280D6E6408}"/>
              </a:ext>
            </a:extLst>
          </p:cNvPr>
          <p:cNvSpPr txBox="1">
            <a:spLocks/>
          </p:cNvSpPr>
          <p:nvPr/>
        </p:nvSpPr>
        <p:spPr>
          <a:xfrm>
            <a:off x="6095999" y="1234135"/>
            <a:ext cx="5897218" cy="884238"/>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2400" dirty="0"/>
              <a:t>The real big thing to come</a:t>
            </a:r>
          </a:p>
        </p:txBody>
      </p:sp>
    </p:spTree>
    <p:extLst>
      <p:ext uri="{BB962C8B-B14F-4D97-AF65-F5344CB8AC3E}">
        <p14:creationId xmlns:p14="http://schemas.microsoft.com/office/powerpoint/2010/main" val="2944765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origins of numbers are cloaked in mystery.">
            <a:extLst>
              <a:ext uri="{FF2B5EF4-FFF2-40B4-BE49-F238E27FC236}">
                <a16:creationId xmlns:a16="http://schemas.microsoft.com/office/drawing/2014/main" id="{17111A8C-D9D4-A84E-9EF6-BA23D843510F}"/>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75026"/>
          <a:stretch/>
        </p:blipFill>
        <p:spPr bwMode="auto">
          <a:xfrm>
            <a:off x="0" y="-11068"/>
            <a:ext cx="256903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982684" y="352390"/>
            <a:ext cx="5897218" cy="660947"/>
          </a:xfrm>
        </p:spPr>
        <p:txBody>
          <a:bodyPr/>
          <a:lstStyle/>
          <a:p>
            <a:r>
              <a:rPr lang="en-US" sz="2400" dirty="0"/>
              <a:t>Natural PLANNING</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2982684" y="1111311"/>
            <a:ext cx="9209316" cy="464871"/>
          </a:xfrm>
          <a:noFill/>
        </p:spPr>
        <p:txBody>
          <a:bodyPr/>
          <a:lstStyle/>
          <a:p>
            <a:pPr algn="l"/>
            <a:r>
              <a:rPr lang="en-US" sz="3600" dirty="0">
                <a:solidFill>
                  <a:schemeClr val="tx1"/>
                </a:solidFill>
                <a:latin typeface="+mj-lt"/>
              </a:rPr>
              <a:t>WHAT’S THE PROBLEM WITH PLANNING?</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982683" y="1663758"/>
            <a:ext cx="9209315" cy="5147899"/>
          </a:xfrm>
        </p:spPr>
        <p:txBody>
          <a:bodyPr>
            <a:noAutofit/>
          </a:bodyPr>
          <a:lstStyle/>
          <a:p>
            <a:pPr marL="0" indent="0">
              <a:lnSpc>
                <a:spcPct val="100000"/>
              </a:lnSpc>
              <a:buNone/>
            </a:pPr>
            <a:r>
              <a:rPr lang="en-US" sz="2000" dirty="0">
                <a:latin typeface="+mj-lt"/>
                <a:cs typeface="Biome Light" panose="020B0303030204020804" pitchFamily="34" charset="0"/>
              </a:rPr>
              <a:t>We are used to do </a:t>
            </a:r>
            <a:r>
              <a:rPr lang="en-US" sz="2000" b="1" dirty="0">
                <a:solidFill>
                  <a:srgbClr val="424EDE"/>
                </a:solidFill>
                <a:latin typeface="+mj-lt"/>
                <a:cs typeface="Biome Light" panose="020B0303030204020804" pitchFamily="34" charset="0"/>
              </a:rPr>
              <a:t>planning by typing numbers into spreadsheets</a:t>
            </a:r>
            <a:r>
              <a:rPr lang="en-US" sz="2000" dirty="0">
                <a:latin typeface="+mj-lt"/>
                <a:cs typeface="Biome Light" panose="020B0303030204020804" pitchFamily="34" charset="0"/>
              </a:rPr>
              <a:t>. We do this day in and day out, since almost 6,000 years, and it all began in </a:t>
            </a:r>
            <a:r>
              <a:rPr lang="en-US" sz="2000" b="1" dirty="0" err="1">
                <a:latin typeface="+mj-lt"/>
                <a:cs typeface="Biome Light" panose="020B0303030204020804" pitchFamily="34" charset="0"/>
              </a:rPr>
              <a:t>Sum</a:t>
            </a:r>
            <a:r>
              <a:rPr lang="en-US" sz="2000" dirty="0" err="1">
                <a:latin typeface="+mj-lt"/>
                <a:cs typeface="Biome Light" panose="020B0303030204020804" pitchFamily="34" charset="0"/>
              </a:rPr>
              <a:t>eria</a:t>
            </a:r>
            <a:r>
              <a:rPr lang="en-US" sz="2000" dirty="0">
                <a:latin typeface="+mj-lt"/>
                <a:cs typeface="Biome Light" panose="020B0303030204020804" pitchFamily="34" charset="0"/>
              </a:rPr>
              <a:t>, so it must feel natural ;-)   </a:t>
            </a:r>
          </a:p>
          <a:p>
            <a:pPr marL="0" indent="0">
              <a:lnSpc>
                <a:spcPct val="100000"/>
              </a:lnSpc>
              <a:buNone/>
            </a:pPr>
            <a:r>
              <a:rPr lang="en-US" sz="2000" dirty="0">
                <a:latin typeface="+mj-lt"/>
                <a:cs typeface="Biome Light" panose="020B0303030204020804" pitchFamily="34" charset="0"/>
              </a:rPr>
              <a:t>But we believe that </a:t>
            </a:r>
            <a:r>
              <a:rPr lang="en-US" sz="2000" b="1" dirty="0">
                <a:solidFill>
                  <a:srgbClr val="424EDE"/>
                </a:solidFill>
                <a:latin typeface="+mj-lt"/>
                <a:cs typeface="Biome Light" panose="020B0303030204020804" pitchFamily="34" charset="0"/>
              </a:rPr>
              <a:t>typing in numbers is quite unnatural</a:t>
            </a:r>
            <a:r>
              <a:rPr lang="en-US" sz="2000" dirty="0">
                <a:latin typeface="+mj-lt"/>
                <a:cs typeface="Biome Light" panose="020B0303030204020804" pitchFamily="34" charset="0"/>
              </a:rPr>
              <a:t> and no longer appropriate in times of artificial intelligence and self-driving cars. </a:t>
            </a:r>
            <a:endParaRPr lang="en-US" sz="2000" b="1" dirty="0">
              <a:solidFill>
                <a:srgbClr val="424EDE"/>
              </a:solidFill>
              <a:latin typeface="+mj-lt"/>
              <a:cs typeface="Biome Light" panose="020B0303030204020804" pitchFamily="34" charset="0"/>
            </a:endParaRPr>
          </a:p>
          <a:p>
            <a:pPr marL="314325" indent="-314325">
              <a:lnSpc>
                <a:spcPct val="100000"/>
              </a:lnSpc>
              <a:buFont typeface="Wingdings" pitchFamily="2" charset="2"/>
              <a:buChar char="§"/>
            </a:pPr>
            <a:r>
              <a:rPr lang="en-US" sz="2000" dirty="0">
                <a:latin typeface="+mj-lt"/>
                <a:cs typeface="Biome Light" panose="020B0303030204020804" pitchFamily="34" charset="0"/>
              </a:rPr>
              <a:t>Humans are really bad in dealing with absolute numbers and remembering them, neither short nor long term. True story: even apes are better*. </a:t>
            </a:r>
          </a:p>
          <a:p>
            <a:pPr marL="314325" indent="-314325">
              <a:lnSpc>
                <a:spcPct val="100000"/>
              </a:lnSpc>
              <a:buFont typeface="Wingdings" pitchFamily="2" charset="2"/>
              <a:buChar char="§"/>
            </a:pPr>
            <a:r>
              <a:rPr lang="en-US" sz="2000" dirty="0">
                <a:latin typeface="+mj-lt"/>
                <a:cs typeface="Biome Light" panose="020B0303030204020804" pitchFamily="34" charset="0"/>
              </a:rPr>
              <a:t>But, as all hunting animals, humans are </a:t>
            </a:r>
            <a:r>
              <a:rPr lang="en-US" sz="2000" b="1" dirty="0">
                <a:solidFill>
                  <a:srgbClr val="424EDE"/>
                </a:solidFill>
                <a:latin typeface="+mj-lt"/>
                <a:cs typeface="Biome Light" panose="020B0303030204020804" pitchFamily="34" charset="0"/>
              </a:rPr>
              <a:t>very good in building relations and estimating distances</a:t>
            </a:r>
            <a:r>
              <a:rPr lang="en-US" sz="2000" dirty="0">
                <a:latin typeface="+mj-lt"/>
                <a:cs typeface="Biome Light" panose="020B0303030204020804" pitchFamily="34" charset="0"/>
              </a:rPr>
              <a:t>. For instance, you can brake your car right to the point, or precisely grep your coffee. That’s why we love the deviation columns, especially those in percent.</a:t>
            </a:r>
          </a:p>
          <a:p>
            <a:pPr marL="314325" indent="-314325">
              <a:lnSpc>
                <a:spcPct val="100000"/>
              </a:lnSpc>
              <a:buFont typeface="Wingdings" pitchFamily="2" charset="2"/>
              <a:buChar char="§"/>
            </a:pPr>
            <a:r>
              <a:rPr lang="en-US" sz="2000" dirty="0">
                <a:latin typeface="+mj-lt"/>
                <a:cs typeface="Biome Light" panose="020B0303030204020804" pitchFamily="34" charset="0"/>
              </a:rPr>
              <a:t>Even better, as humans we have something much more expressive: </a:t>
            </a:r>
            <a:r>
              <a:rPr lang="en-US" sz="2000" b="1" dirty="0">
                <a:solidFill>
                  <a:srgbClr val="424EDE"/>
                </a:solidFill>
                <a:latin typeface="+mj-lt"/>
                <a:cs typeface="Biome Light" panose="020B0303030204020804" pitchFamily="34" charset="0"/>
              </a:rPr>
              <a:t>language</a:t>
            </a:r>
            <a:r>
              <a:rPr lang="en-US" sz="2000" dirty="0">
                <a:latin typeface="+mj-lt"/>
                <a:cs typeface="Biome Light" panose="020B0303030204020804" pitchFamily="34" charset="0"/>
              </a:rPr>
              <a:t>! </a:t>
            </a:r>
            <a:br>
              <a:rPr lang="en-US" sz="2000" dirty="0">
                <a:latin typeface="+mj-lt"/>
                <a:cs typeface="Biome Light" panose="020B0303030204020804" pitchFamily="34" charset="0"/>
              </a:rPr>
            </a:br>
            <a:r>
              <a:rPr lang="en-US" sz="2000" dirty="0">
                <a:latin typeface="+mj-lt"/>
                <a:cs typeface="Biome Light" panose="020B0303030204020804" pitchFamily="34" charset="0"/>
              </a:rPr>
              <a:t>We can explain and conservate the most complex things with just a few word or sentences. All our human knowledge is kept that way. Also, we also can easily remember words and instantly understand what they are or were about.</a:t>
            </a:r>
            <a:endParaRPr lang="en-US" dirty="0">
              <a:latin typeface="+mj-lt"/>
              <a:cs typeface="Biome Light" panose="020B0303030204020804" pitchFamily="34" charset="0"/>
            </a:endParaRPr>
          </a:p>
          <a:p>
            <a:pPr marL="0" indent="0">
              <a:lnSpc>
                <a:spcPct val="100000"/>
              </a:lnSpc>
              <a:buNone/>
            </a:pPr>
            <a:br>
              <a:rPr lang="en-US" sz="1200" b="1" dirty="0">
                <a:latin typeface="+mj-lt"/>
                <a:cs typeface="Biome Light" panose="020B0303030204020804" pitchFamily="34" charset="0"/>
              </a:rPr>
            </a:br>
            <a:r>
              <a:rPr lang="en-US" sz="1200" b="1" dirty="0">
                <a:latin typeface="+mj-lt"/>
                <a:cs typeface="Biome Light" panose="020B0303030204020804" pitchFamily="34" charset="0"/>
              </a:rPr>
              <a:t>*result of various scientific research papers, also watch this </a:t>
            </a:r>
            <a:r>
              <a:rPr lang="en-US" sz="1200" b="1" dirty="0">
                <a:latin typeface="+mj-lt"/>
                <a:cs typeface="Biome Light" panose="020B0303030204020804" pitchFamily="34" charset="0"/>
                <a:hlinkClick r:id="rId4"/>
              </a:rPr>
              <a:t>https://www.youtube.com/watch?v=cPiDHXtM0VA</a:t>
            </a:r>
            <a:r>
              <a:rPr lang="en-US" sz="1200" b="1" dirty="0">
                <a:latin typeface="+mj-lt"/>
                <a:cs typeface="Biome Light" panose="020B0303030204020804" pitchFamily="34" charset="0"/>
              </a:rPr>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spTree>
    <p:extLst>
      <p:ext uri="{BB962C8B-B14F-4D97-AF65-F5344CB8AC3E}">
        <p14:creationId xmlns:p14="http://schemas.microsoft.com/office/powerpoint/2010/main" val="192604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black gorilla in forest during daytime">
            <a:extLst>
              <a:ext uri="{FF2B5EF4-FFF2-40B4-BE49-F238E27FC236}">
                <a16:creationId xmlns:a16="http://schemas.microsoft.com/office/drawing/2014/main" id="{A3C6270D-C62C-BC4E-852E-166934643C37}"/>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33482" r="41607"/>
          <a:stretch/>
        </p:blipFill>
        <p:spPr bwMode="auto">
          <a:xfrm>
            <a:off x="0" y="11068"/>
            <a:ext cx="256903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982684" y="352390"/>
            <a:ext cx="5897218" cy="660947"/>
          </a:xfrm>
        </p:spPr>
        <p:txBody>
          <a:bodyPr/>
          <a:lstStyle/>
          <a:p>
            <a:r>
              <a:rPr lang="en-US" sz="2400" dirty="0"/>
              <a:t>Natural PLANNING</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2982684" y="1677364"/>
            <a:ext cx="9209316" cy="1936692"/>
          </a:xfrm>
          <a:noFill/>
        </p:spPr>
        <p:txBody>
          <a:bodyPr anchor="t"/>
          <a:lstStyle/>
          <a:p>
            <a:pPr algn="l"/>
            <a:r>
              <a:rPr lang="en-US" sz="2800" dirty="0">
                <a:solidFill>
                  <a:schemeClr val="tx1"/>
                </a:solidFill>
                <a:latin typeface="+mj-lt"/>
              </a:rPr>
              <a:t>WHY DON’T WE USE OUR FULL LANGUAGE </a:t>
            </a:r>
            <a:br>
              <a:rPr lang="en-US" sz="2800" dirty="0">
                <a:solidFill>
                  <a:schemeClr val="tx1"/>
                </a:solidFill>
                <a:latin typeface="+mj-lt"/>
              </a:rPr>
            </a:br>
            <a:r>
              <a:rPr lang="en-US" sz="2800" dirty="0">
                <a:solidFill>
                  <a:schemeClr val="tx1"/>
                </a:solidFill>
                <a:latin typeface="+mj-lt"/>
              </a:rPr>
              <a:t>FOR BUSINESS PLANNING AND STEERING, </a:t>
            </a:r>
            <a:br>
              <a:rPr lang="en-US" sz="2800" dirty="0">
                <a:solidFill>
                  <a:schemeClr val="tx1"/>
                </a:solidFill>
                <a:latin typeface="+mj-lt"/>
              </a:rPr>
            </a:br>
            <a:r>
              <a:rPr lang="en-US" sz="2800" dirty="0">
                <a:solidFill>
                  <a:schemeClr val="tx1"/>
                </a:solidFill>
                <a:latin typeface="+mj-lt"/>
              </a:rPr>
              <a:t>BUT COMPILE ASSUMPTIONS AND TARGETS</a:t>
            </a:r>
            <a:br>
              <a:rPr lang="en-US" sz="2800" dirty="0">
                <a:solidFill>
                  <a:schemeClr val="tx1"/>
                </a:solidFill>
                <a:latin typeface="+mj-lt"/>
              </a:rPr>
            </a:br>
            <a:r>
              <a:rPr lang="en-US" sz="2800" dirty="0">
                <a:solidFill>
                  <a:schemeClr val="tx1"/>
                </a:solidFill>
                <a:latin typeface="+mj-lt"/>
              </a:rPr>
              <a:t>INTO PLAIN NUMBERS?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982685" y="3559629"/>
            <a:ext cx="9010532" cy="2135786"/>
          </a:xfrm>
        </p:spPr>
        <p:txBody>
          <a:bodyPr>
            <a:noAutofit/>
          </a:bodyPr>
          <a:lstStyle/>
          <a:p>
            <a:pPr marL="0" indent="0">
              <a:lnSpc>
                <a:spcPct val="100000"/>
              </a:lnSpc>
              <a:buNone/>
            </a:pPr>
            <a:r>
              <a:rPr lang="en-US" sz="2400" dirty="0">
                <a:latin typeface="+mj-lt"/>
                <a:cs typeface="Biome Light" panose="020B0303030204020804" pitchFamily="34" charset="0"/>
              </a:rPr>
              <a:t>Here are the 3 main reasons…</a:t>
            </a:r>
          </a:p>
          <a:p>
            <a:pPr marL="314325" indent="-314325">
              <a:lnSpc>
                <a:spcPct val="100000"/>
              </a:lnSpc>
              <a:buFont typeface="Wingdings" pitchFamily="2" charset="2"/>
              <a:buChar char="§"/>
            </a:pPr>
            <a:r>
              <a:rPr lang="en-US" sz="2400" dirty="0">
                <a:latin typeface="+mj-lt"/>
                <a:cs typeface="Biome Light" panose="020B0303030204020804" pitchFamily="34" charset="0"/>
              </a:rPr>
              <a:t>Business, and especially business planning and steering is all about quantities. And the final measure of business is </a:t>
            </a:r>
            <a:r>
              <a:rPr lang="en-US" sz="2400" b="1" dirty="0">
                <a:solidFill>
                  <a:srgbClr val="424EDE"/>
                </a:solidFill>
                <a:latin typeface="+mj-lt"/>
                <a:cs typeface="Biome Light" panose="020B0303030204020804" pitchFamily="34" charset="0"/>
              </a:rPr>
              <a:t>money</a:t>
            </a:r>
            <a:r>
              <a:rPr lang="en-US" sz="2400" dirty="0">
                <a:latin typeface="+mj-lt"/>
                <a:cs typeface="Biome Light" panose="020B0303030204020804" pitchFamily="34" charset="0"/>
              </a:rPr>
              <a:t>, expressible through numbers only. </a:t>
            </a:r>
            <a:r>
              <a:rPr lang="en-US" sz="2400" b="1" dirty="0">
                <a:solidFill>
                  <a:srgbClr val="424EDE"/>
                </a:solidFill>
                <a:latin typeface="+mj-lt"/>
                <a:cs typeface="Biome Light" panose="020B0303030204020804" pitchFamily="34" charset="0"/>
              </a:rPr>
              <a:t>Numbers fir perfectly.</a:t>
            </a:r>
          </a:p>
          <a:p>
            <a:pPr marL="314325" indent="-314325">
              <a:lnSpc>
                <a:spcPct val="100000"/>
              </a:lnSpc>
              <a:buFont typeface="Wingdings" pitchFamily="2" charset="2"/>
              <a:buChar char="§"/>
            </a:pPr>
            <a:r>
              <a:rPr lang="en-US" sz="2400" b="1" dirty="0">
                <a:solidFill>
                  <a:srgbClr val="424EDE"/>
                </a:solidFill>
                <a:latin typeface="+mj-lt"/>
                <a:cs typeface="Biome Light" panose="020B0303030204020804" pitchFamily="34" charset="0"/>
              </a:rPr>
              <a:t>We are used to do so</a:t>
            </a:r>
            <a:r>
              <a:rPr lang="en-US" sz="2400" dirty="0">
                <a:latin typeface="+mj-lt"/>
                <a:cs typeface="Biome Light" panose="020B0303030204020804" pitchFamily="34" charset="0"/>
              </a:rPr>
              <a:t>, and we have been trained to do so. Habits.</a:t>
            </a:r>
          </a:p>
          <a:p>
            <a:pPr marL="314325" indent="-314325">
              <a:lnSpc>
                <a:spcPct val="100000"/>
              </a:lnSpc>
              <a:buFont typeface="Wingdings" pitchFamily="2" charset="2"/>
              <a:buChar char="§"/>
            </a:pPr>
            <a:r>
              <a:rPr lang="en-US" sz="2400" dirty="0">
                <a:latin typeface="+mj-lt"/>
                <a:cs typeface="Biome Light" panose="020B0303030204020804" pitchFamily="34" charset="0"/>
              </a:rPr>
              <a:t>The CFO asked for numbers, not words.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1" name="Content Placeholder 8">
            <a:extLst>
              <a:ext uri="{FF2B5EF4-FFF2-40B4-BE49-F238E27FC236}">
                <a16:creationId xmlns:a16="http://schemas.microsoft.com/office/drawing/2014/main" id="{227AB99B-E8B2-B24F-B10E-583C5E63D0D1}"/>
              </a:ext>
            </a:extLst>
          </p:cNvPr>
          <p:cNvSpPr txBox="1">
            <a:spLocks/>
          </p:cNvSpPr>
          <p:nvPr/>
        </p:nvSpPr>
        <p:spPr>
          <a:xfrm>
            <a:off x="2982685" y="1258264"/>
            <a:ext cx="9209315" cy="35922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solidFill>
                  <a:srgbClr val="424EDE"/>
                </a:solidFill>
                <a:latin typeface="+mj-lt"/>
                <a:cs typeface="Biome Light" panose="020B0303030204020804" pitchFamily="34" charset="0"/>
              </a:rPr>
              <a:t>Here’s the question:</a:t>
            </a:r>
            <a:endParaRPr lang="en-US" sz="1400" b="1" dirty="0">
              <a:solidFill>
                <a:srgbClr val="424EDE"/>
              </a:solidFill>
              <a:latin typeface="+mj-lt"/>
              <a:cs typeface="Biome Light" panose="020B0303030204020804" pitchFamily="34" charset="0"/>
            </a:endParaRPr>
          </a:p>
        </p:txBody>
      </p:sp>
    </p:spTree>
    <p:extLst>
      <p:ext uri="{BB962C8B-B14F-4D97-AF65-F5344CB8AC3E}">
        <p14:creationId xmlns:p14="http://schemas.microsoft.com/office/powerpoint/2010/main" val="967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A3C6270D-C62C-BC4E-852E-166934643C37}"/>
              </a:ext>
            </a:extLst>
          </p:cNvPr>
          <p:cNvPicPr>
            <a:picLocks noChangeAspect="1" noChangeArrowheads="1"/>
          </p:cNvPicPr>
          <p:nvPr/>
        </p:nvPicPr>
        <p:blipFill>
          <a:blip r:embed="rId3"/>
          <a:srcRect l="28890" r="28890"/>
          <a:stretch/>
        </p:blipFill>
        <p:spPr bwMode="auto">
          <a:xfrm>
            <a:off x="0" y="11068"/>
            <a:ext cx="256903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982684" y="352390"/>
            <a:ext cx="5897218" cy="660947"/>
          </a:xfrm>
        </p:spPr>
        <p:txBody>
          <a:bodyPr/>
          <a:lstStyle/>
          <a:p>
            <a:r>
              <a:rPr lang="en-US" sz="2400" dirty="0"/>
              <a:t>Natural PLANNING</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2982684" y="1122191"/>
            <a:ext cx="9209316" cy="660947"/>
          </a:xfrm>
          <a:noFill/>
        </p:spPr>
        <p:txBody>
          <a:bodyPr anchor="t"/>
          <a:lstStyle/>
          <a:p>
            <a:pPr algn="l"/>
            <a:r>
              <a:rPr lang="en-US" sz="2800" dirty="0">
                <a:solidFill>
                  <a:schemeClr val="tx1"/>
                </a:solidFill>
                <a:latin typeface="+mj-lt"/>
              </a:rPr>
              <a:t>WHAT IF…</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82076" y="1783138"/>
            <a:ext cx="9109924" cy="2135786"/>
          </a:xfrm>
        </p:spPr>
        <p:txBody>
          <a:bodyPr>
            <a:noAutofit/>
          </a:bodyPr>
          <a:lstStyle/>
          <a:p>
            <a:pPr marL="314325" indent="-314325">
              <a:lnSpc>
                <a:spcPct val="100000"/>
              </a:lnSpc>
              <a:buFont typeface="Wingdings" pitchFamily="2" charset="2"/>
              <a:buChar char="§"/>
            </a:pPr>
            <a:r>
              <a:rPr lang="en-US" sz="2400" dirty="0">
                <a:latin typeface="+mj-lt"/>
                <a:cs typeface="Biome Light" panose="020B0303030204020804" pitchFamily="34" charset="0"/>
              </a:rPr>
              <a:t>What if you could </a:t>
            </a:r>
            <a:r>
              <a:rPr lang="en-US" sz="2400" b="1" dirty="0">
                <a:solidFill>
                  <a:srgbClr val="424EDE"/>
                </a:solidFill>
                <a:latin typeface="+mj-lt"/>
                <a:cs typeface="Biome Light" panose="020B0303030204020804" pitchFamily="34" charset="0"/>
              </a:rPr>
              <a:t>write down an assumption </a:t>
            </a:r>
            <a:r>
              <a:rPr lang="en-US" sz="2400" dirty="0">
                <a:latin typeface="+mj-lt"/>
                <a:cs typeface="Biome Light" panose="020B0303030204020804" pitchFamily="34" charset="0"/>
              </a:rPr>
              <a:t>and your planning sheet gets filled or adapted automatically?</a:t>
            </a:r>
          </a:p>
          <a:p>
            <a:pPr marL="314325" indent="-314325">
              <a:lnSpc>
                <a:spcPct val="100000"/>
              </a:lnSpc>
              <a:buFont typeface="Wingdings" pitchFamily="2" charset="2"/>
              <a:buChar char="§"/>
            </a:pPr>
            <a:r>
              <a:rPr lang="en-US" sz="2400" dirty="0">
                <a:latin typeface="+mj-lt"/>
                <a:cs typeface="Biome Light" panose="020B0303030204020804" pitchFamily="34" charset="0"/>
              </a:rPr>
              <a:t>What if you could </a:t>
            </a:r>
            <a:r>
              <a:rPr lang="en-US" sz="2400" b="1" dirty="0">
                <a:solidFill>
                  <a:srgbClr val="424EDE"/>
                </a:solidFill>
                <a:latin typeface="+mj-lt"/>
                <a:cs typeface="Biome Light" panose="020B0303030204020804" pitchFamily="34" charset="0"/>
              </a:rPr>
              <a:t>just say it</a:t>
            </a:r>
            <a:r>
              <a:rPr lang="en-US" sz="2400" dirty="0">
                <a:latin typeface="+mj-lt"/>
                <a:cs typeface="Biome Light" panose="020B0303030204020804" pitchFamily="34" charset="0"/>
              </a:rPr>
              <a:t>, and the same thing happens?</a:t>
            </a:r>
          </a:p>
          <a:p>
            <a:pPr marL="314325" indent="-314325">
              <a:lnSpc>
                <a:spcPct val="100000"/>
              </a:lnSpc>
              <a:buFont typeface="Wingdings" pitchFamily="2" charset="2"/>
              <a:buChar char="§"/>
            </a:pPr>
            <a:r>
              <a:rPr lang="en-US" sz="2400" dirty="0">
                <a:latin typeface="+mj-lt"/>
                <a:cs typeface="Biome Light" panose="020B0303030204020804" pitchFamily="34" charset="0"/>
              </a:rPr>
              <a:t>What if you sit together with your team, and </a:t>
            </a:r>
            <a:r>
              <a:rPr lang="en-US" sz="2400" b="1" dirty="0">
                <a:solidFill>
                  <a:srgbClr val="424EDE"/>
                </a:solidFill>
                <a:latin typeface="+mj-lt"/>
                <a:cs typeface="Biome Light" panose="020B0303030204020804" pitchFamily="34" charset="0"/>
              </a:rPr>
              <a:t>while you’re talking</a:t>
            </a:r>
            <a:r>
              <a:rPr lang="en-US" sz="2400" dirty="0">
                <a:latin typeface="+mj-lt"/>
                <a:cs typeface="Biome Light" panose="020B0303030204020804" pitchFamily="34" charset="0"/>
              </a:rPr>
              <a:t> </a:t>
            </a:r>
            <a:br>
              <a:rPr lang="en-US" sz="2400" dirty="0">
                <a:latin typeface="+mj-lt"/>
                <a:cs typeface="Biome Light" panose="020B0303030204020804" pitchFamily="34" charset="0"/>
              </a:rPr>
            </a:br>
            <a:r>
              <a:rPr lang="en-US" sz="2400" dirty="0">
                <a:latin typeface="+mj-lt"/>
                <a:cs typeface="Biome Light" panose="020B0303030204020804" pitchFamily="34" charset="0"/>
              </a:rPr>
              <a:t>your planning sheets get’ filled?</a:t>
            </a:r>
          </a:p>
          <a:p>
            <a:pPr marL="314325" indent="-314325">
              <a:lnSpc>
                <a:spcPct val="100000"/>
              </a:lnSpc>
              <a:buFont typeface="Wingdings" pitchFamily="2" charset="2"/>
              <a:buChar char="§"/>
            </a:pPr>
            <a:r>
              <a:rPr lang="en-US" sz="2400" dirty="0">
                <a:latin typeface="+mj-lt"/>
                <a:cs typeface="Biome Light" panose="020B0303030204020804" pitchFamily="34" charset="0"/>
              </a:rPr>
              <a:t>What if your assumptions are memorized along the numbers in your sheets, and you can validate your assumptions and learn from that?</a:t>
            </a:r>
          </a:p>
          <a:p>
            <a:pPr marL="314325" indent="-314325">
              <a:lnSpc>
                <a:spcPct val="100000"/>
              </a:lnSpc>
              <a:buFont typeface="Wingdings" pitchFamily="2" charset="2"/>
              <a:buChar char="§"/>
            </a:pPr>
            <a:r>
              <a:rPr lang="en-US" sz="2400" dirty="0">
                <a:latin typeface="+mj-lt"/>
                <a:cs typeface="Biome Light" panose="020B0303030204020804" pitchFamily="34" charset="0"/>
              </a:rPr>
              <a:t>What if numbers manually entered in a sheet, turn into assumptions?</a:t>
            </a:r>
          </a:p>
          <a:p>
            <a:pPr marL="314325" indent="-314325">
              <a:lnSpc>
                <a:spcPct val="100000"/>
              </a:lnSpc>
              <a:buFont typeface="Wingdings" pitchFamily="2" charset="2"/>
              <a:buChar char="§"/>
            </a:pPr>
            <a:r>
              <a:rPr lang="en-US" sz="2400" dirty="0">
                <a:latin typeface="+mj-lt"/>
                <a:cs typeface="Biome Light" panose="020B0303030204020804" pitchFamily="34" charset="0"/>
              </a:rPr>
              <a:t>What if assumption can be automatically tracked and controlled and even automatically adapted or created?</a:t>
            </a:r>
          </a:p>
          <a:p>
            <a:pPr marL="314325" indent="-314325">
              <a:lnSpc>
                <a:spcPct val="100000"/>
              </a:lnSpc>
              <a:buFont typeface="Wingdings" pitchFamily="2" charset="2"/>
              <a:buChar char="§"/>
            </a:pPr>
            <a:r>
              <a:rPr lang="en-US" sz="2400" dirty="0">
                <a:latin typeface="+mj-lt"/>
                <a:cs typeface="Biome Light" panose="020B0303030204020804" pitchFamily="34" charset="0"/>
              </a:rPr>
              <a:t>What if you would get noticed when numbers require your attention?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239011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A3C6270D-C62C-BC4E-852E-166934643C37}"/>
              </a:ext>
            </a:extLst>
          </p:cNvPr>
          <p:cNvPicPr>
            <a:picLocks noChangeAspect="1" noChangeArrowheads="1"/>
          </p:cNvPicPr>
          <p:nvPr/>
        </p:nvPicPr>
        <p:blipFill>
          <a:blip r:embed="rId3"/>
          <a:srcRect l="28890" r="28890"/>
          <a:stretch/>
        </p:blipFill>
        <p:spPr bwMode="auto">
          <a:xfrm>
            <a:off x="0" y="11068"/>
            <a:ext cx="256903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2982684" y="352390"/>
            <a:ext cx="5897218" cy="660947"/>
          </a:xfrm>
        </p:spPr>
        <p:txBody>
          <a:bodyPr/>
          <a:lstStyle/>
          <a:p>
            <a:r>
              <a:rPr lang="en-US" sz="2400" dirty="0"/>
              <a:t>Natural PLANNING</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2982684" y="1122191"/>
            <a:ext cx="9209316" cy="660947"/>
          </a:xfrm>
          <a:noFill/>
        </p:spPr>
        <p:txBody>
          <a:bodyPr anchor="t"/>
          <a:lstStyle/>
          <a:p>
            <a:pPr algn="l"/>
            <a:r>
              <a:rPr lang="en-US" sz="2800" dirty="0">
                <a:solidFill>
                  <a:schemeClr val="tx1"/>
                </a:solidFill>
                <a:latin typeface="+mj-lt"/>
              </a:rPr>
              <a:t>LET’S THINK FURTHER…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82076" y="1783138"/>
            <a:ext cx="9109924" cy="1645862"/>
          </a:xfrm>
        </p:spPr>
        <p:txBody>
          <a:bodyPr>
            <a:noAutofit/>
          </a:bodyPr>
          <a:lstStyle/>
          <a:p>
            <a:pPr marL="314325" indent="-314325">
              <a:lnSpc>
                <a:spcPct val="100000"/>
              </a:lnSpc>
              <a:buFont typeface="Wingdings" pitchFamily="2" charset="2"/>
              <a:buChar char="§"/>
            </a:pPr>
            <a:r>
              <a:rPr lang="en-US" sz="2400" dirty="0">
                <a:latin typeface="+mj-lt"/>
                <a:cs typeface="Biome Light" panose="020B0303030204020804" pitchFamily="34" charset="0"/>
              </a:rPr>
              <a:t>What if TinyOlap would be the first solution offering such capabilities?</a:t>
            </a:r>
          </a:p>
          <a:p>
            <a:pPr marL="314325" indent="-314325">
              <a:lnSpc>
                <a:spcPct val="100000"/>
              </a:lnSpc>
              <a:buFont typeface="Wingdings" pitchFamily="2" charset="2"/>
              <a:buChar char="§"/>
            </a:pPr>
            <a:r>
              <a:rPr lang="en-US" sz="2400" dirty="0">
                <a:latin typeface="+mj-lt"/>
                <a:cs typeface="Biome Light" panose="020B0303030204020804" pitchFamily="34" charset="0"/>
              </a:rPr>
              <a:t>What if you just would need a smartphone to do so?</a:t>
            </a:r>
          </a:p>
          <a:p>
            <a:pPr marL="314325" indent="-314325">
              <a:lnSpc>
                <a:spcPct val="100000"/>
              </a:lnSpc>
              <a:buFont typeface="Wingdings" pitchFamily="2" charset="2"/>
              <a:buChar char="§"/>
            </a:pPr>
            <a:r>
              <a:rPr lang="en-US" sz="2400" dirty="0">
                <a:latin typeface="+mj-lt"/>
                <a:cs typeface="Biome Light" panose="020B0303030204020804" pitchFamily="34" charset="0"/>
              </a:rPr>
              <a:t>What is this could be patented?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7" name="Text Placeholder 9">
            <a:extLst>
              <a:ext uri="{FF2B5EF4-FFF2-40B4-BE49-F238E27FC236}">
                <a16:creationId xmlns:a16="http://schemas.microsoft.com/office/drawing/2014/main" id="{AD7DE424-DE1D-6145-BEC1-876B3E183824}"/>
              </a:ext>
            </a:extLst>
          </p:cNvPr>
          <p:cNvSpPr txBox="1">
            <a:spLocks/>
          </p:cNvSpPr>
          <p:nvPr/>
        </p:nvSpPr>
        <p:spPr>
          <a:xfrm>
            <a:off x="2982684" y="3702106"/>
            <a:ext cx="9209316" cy="660947"/>
          </a:xfrm>
          <a:prstGeom prst="rect">
            <a:avLst/>
          </a:prstGeom>
          <a:noFill/>
          <a:ln w="12700" cap="flat" cmpd="sng" algn="ctr">
            <a:noFill/>
            <a:prstDash val="solid"/>
            <a:miter lim="800000"/>
          </a:ln>
          <a:effectLst/>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a:r>
              <a:rPr lang="en-GB" sz="2800" dirty="0">
                <a:solidFill>
                  <a:schemeClr val="tx1"/>
                </a:solidFill>
                <a:latin typeface="+mj-lt"/>
              </a:rPr>
              <a:t>…AND EVEN FURTHER</a:t>
            </a:r>
          </a:p>
        </p:txBody>
      </p:sp>
      <p:sp>
        <p:nvSpPr>
          <p:cNvPr id="11" name="Content Placeholder 8">
            <a:extLst>
              <a:ext uri="{FF2B5EF4-FFF2-40B4-BE49-F238E27FC236}">
                <a16:creationId xmlns:a16="http://schemas.microsoft.com/office/drawing/2014/main" id="{4947047D-A12D-B64C-B8A3-F15AFCCE2E5A}"/>
              </a:ext>
            </a:extLst>
          </p:cNvPr>
          <p:cNvSpPr txBox="1">
            <a:spLocks/>
          </p:cNvSpPr>
          <p:nvPr/>
        </p:nvSpPr>
        <p:spPr>
          <a:xfrm>
            <a:off x="3082076" y="4363053"/>
            <a:ext cx="9109924" cy="16458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4325" indent="-314325">
              <a:lnSpc>
                <a:spcPct val="100000"/>
              </a:lnSpc>
              <a:buFont typeface="Wingdings" pitchFamily="2" charset="2"/>
              <a:buChar char="§"/>
            </a:pPr>
            <a:r>
              <a:rPr lang="en-US" sz="2400" dirty="0">
                <a:latin typeface="+mj-lt"/>
                <a:cs typeface="Biome Light" panose="020B0303030204020804" pitchFamily="34" charset="0"/>
              </a:rPr>
              <a:t>What if the “Natural Planning” approach would be so generic that it could be adapted to almost any write-back-enabled database technology like TM/1, Palo, HANA, Oracle, SQL-Server or whatever?</a:t>
            </a:r>
          </a:p>
          <a:p>
            <a:pPr marL="314325" indent="-314325">
              <a:lnSpc>
                <a:spcPct val="100000"/>
              </a:lnSpc>
              <a:buFont typeface="Wingdings" pitchFamily="2" charset="2"/>
              <a:buChar char="§"/>
            </a:pPr>
            <a:r>
              <a:rPr lang="en-US" sz="2400" dirty="0">
                <a:latin typeface="+mj-lt"/>
                <a:cs typeface="Biome Light" panose="020B0303030204020804" pitchFamily="34" charset="0"/>
              </a:rPr>
              <a:t>What if you would be asked to invest and benefit from such a break-through concept and busines model?</a:t>
            </a:r>
          </a:p>
          <a:p>
            <a:pPr marL="314325" indent="-314325">
              <a:lnSpc>
                <a:spcPct val="100000"/>
              </a:lnSpc>
              <a:buFont typeface="Wingdings" pitchFamily="2" charset="2"/>
              <a:buChar char="§"/>
            </a:pPr>
            <a:endParaRPr lang="en-US" sz="2400" dirty="0">
              <a:latin typeface="+mj-lt"/>
              <a:cs typeface="Biome Light" panose="020B0303030204020804" pitchFamily="34" charset="0"/>
            </a:endParaRPr>
          </a:p>
          <a:p>
            <a:pPr marL="314325" indent="-314325">
              <a:lnSpc>
                <a:spcPct val="100000"/>
              </a:lnSpc>
              <a:buFont typeface="Wingdings" pitchFamily="2" charset="2"/>
              <a:buChar char="§"/>
            </a:pPr>
            <a:endParaRPr lang="en-US" sz="2400" dirty="0">
              <a:latin typeface="+mj-lt"/>
              <a:cs typeface="Biome Light" panose="020B0303030204020804" pitchFamily="34" charset="0"/>
            </a:endParaRPr>
          </a:p>
        </p:txBody>
      </p:sp>
    </p:spTree>
    <p:extLst>
      <p:ext uri="{BB962C8B-B14F-4D97-AF65-F5344CB8AC3E}">
        <p14:creationId xmlns:p14="http://schemas.microsoft.com/office/powerpoint/2010/main" val="349286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2569029" y="4607137"/>
            <a:ext cx="7053942" cy="421480"/>
          </a:xfrm>
        </p:spPr>
        <p:txBody>
          <a:bodyPr>
            <a:normAutofit/>
          </a:bodyPr>
          <a:lstStyle/>
          <a:p>
            <a:r>
              <a:rPr lang="en-US" dirty="0"/>
              <a:t>A WELLKNOWN ANALYST AND AUTHORITY FOR THE CPM MARKET</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dirty="0"/>
              <a:t>THIS COULD BECOME </a:t>
            </a:r>
            <a:br>
              <a:rPr lang="en-US" dirty="0"/>
            </a:br>
            <a:r>
              <a:rPr lang="en-US" dirty="0"/>
              <a:t>THE NEXT BIG THING IN BI.</a:t>
            </a:r>
            <a:br>
              <a:rPr lang="en-US" dirty="0"/>
            </a:br>
            <a:r>
              <a:rPr lang="en-US" dirty="0"/>
              <a:t>REVOLUTIONARY AND AMAZING TECHNOLOGY.</a:t>
            </a:r>
            <a:br>
              <a:rPr lang="en-US" dirty="0"/>
            </a:br>
            <a:r>
              <a:rPr lang="en-US" dirty="0"/>
              <a:t>I’M SOLD</a:t>
            </a:r>
          </a:p>
        </p:txBody>
      </p:sp>
    </p:spTree>
    <p:extLst>
      <p:ext uri="{BB962C8B-B14F-4D97-AF65-F5344CB8AC3E}">
        <p14:creationId xmlns:p14="http://schemas.microsoft.com/office/powerpoint/2010/main" val="839779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94519" y="2408124"/>
            <a:ext cx="11002962" cy="823913"/>
          </a:xfrm>
        </p:spPr>
        <p:txBody>
          <a:bodyPr>
            <a:normAutofit/>
          </a:bodyPr>
          <a:lstStyle/>
          <a:p>
            <a:r>
              <a:rPr lang="en-US" sz="4800" dirty="0"/>
              <a:t>CONFIDENTIALITY - DISCLAIMER</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2</a:t>
            </a:fld>
            <a:endParaRPr lang="en-US" dirty="0"/>
          </a:p>
        </p:txBody>
      </p:sp>
      <p:pic>
        <p:nvPicPr>
          <p:cNvPr id="9218" name="Picture 2" descr="Moovly presentation: Confidentiality disclaimer">
            <a:extLst>
              <a:ext uri="{FF2B5EF4-FFF2-40B4-BE49-F238E27FC236}">
                <a16:creationId xmlns:a16="http://schemas.microsoft.com/office/drawing/2014/main" id="{C4CFF887-13E2-9343-8C5A-D5452996D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5" t="16694"/>
          <a:stretch/>
        </p:blipFill>
        <p:spPr bwMode="auto">
          <a:xfrm>
            <a:off x="182217" y="3232037"/>
            <a:ext cx="11811000" cy="168615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8">
            <a:extLst>
              <a:ext uri="{FF2B5EF4-FFF2-40B4-BE49-F238E27FC236}">
                <a16:creationId xmlns:a16="http://schemas.microsoft.com/office/drawing/2014/main" id="{A613CD8F-91F6-064F-9A7A-D518BEE9EC02}"/>
              </a:ext>
            </a:extLst>
          </p:cNvPr>
          <p:cNvSpPr txBox="1">
            <a:spLocks/>
          </p:cNvSpPr>
          <p:nvPr/>
        </p:nvSpPr>
        <p:spPr>
          <a:xfrm>
            <a:off x="312717" y="-1044944"/>
            <a:ext cx="11680500" cy="2912414"/>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mj-lt"/>
                <a:cs typeface="Biome Light" panose="020B0303030204020804" pitchFamily="34" charset="0"/>
              </a:rPr>
              <a:t>This presentation is confidential and is intended, among other things, to present a general outline of the TinyOlap company. The contents are not to be reproduced or distributed to the public or press. Each person who received a copy of this presentation (whether or not such person purchases any securities) is deemed to have agreed: (</a:t>
            </a:r>
            <a:r>
              <a:rPr lang="en-US" sz="1000" dirty="0" err="1">
                <a:latin typeface="+mj-lt"/>
                <a:cs typeface="Biome Light" panose="020B0303030204020804" pitchFamily="34" charset="0"/>
              </a:rPr>
              <a:t>i</a:t>
            </a:r>
            <a:r>
              <a:rPr lang="en-US" sz="1000" dirty="0">
                <a:latin typeface="+mj-lt"/>
                <a:cs typeface="Biome Light" panose="020B0303030204020804" pitchFamily="34" charset="0"/>
              </a:rPr>
              <a:t>) not to reproduce or distribute this presentation, in whole or in part, without the prior written consent of the </a:t>
            </a:r>
            <a:r>
              <a:rPr lang="en-US" sz="1000" dirty="0">
                <a:solidFill>
                  <a:prstClr val="black"/>
                </a:solidFill>
                <a:latin typeface="Calibri Light" panose="020F0302020204030204"/>
                <a:cs typeface="Biome Light" panose="020B0303030204020804" pitchFamily="34" charset="0"/>
              </a:rPr>
              <a:t>TinyOlap </a:t>
            </a:r>
            <a:r>
              <a:rPr lang="en-US" sz="1000" dirty="0">
                <a:latin typeface="+mj-lt"/>
                <a:cs typeface="Biome Light" panose="020B0303030204020804" pitchFamily="34" charset="0"/>
              </a:rPr>
              <a:t>company, other than to legal, tax, financial and other advisors on a need-to-know basis, (ii) if such person has not purchased securities, to return this presentation to the TinyOlap company upon its request, (iii) without the prior written consent of the TinyOlap company, not to disclose any information contained in this presentation except to the extent that such information was (a) previously known by such person through a source (other than the TinyOlap company) not bound by an obligation to keep such information confidential, (b) in the public domain through no fault of such person, or © lawfully obtained at a later date by such person </a:t>
            </a:r>
            <a:r>
              <a:rPr lang="en-US" sz="1000" dirty="0" err="1">
                <a:latin typeface="+mj-lt"/>
                <a:cs typeface="Biome Light" panose="020B0303030204020804" pitchFamily="34" charset="0"/>
              </a:rPr>
              <a:t>frm</a:t>
            </a:r>
            <a:r>
              <a:rPr lang="en-US" sz="1000" dirty="0">
                <a:latin typeface="+mj-lt"/>
                <a:cs typeface="Biome Light" panose="020B0303030204020804" pitchFamily="34" charset="0"/>
              </a:rPr>
              <a:t> sources (other than the TinyOlap company) not bound by any obligation to keep such information confidential</a:t>
            </a:r>
          </a:p>
          <a:p>
            <a:pPr marL="0" indent="0">
              <a:buFont typeface="Arial" panose="020B0604020202020204" pitchFamily="34" charset="0"/>
              <a:buNone/>
            </a:pPr>
            <a:endParaRPr lang="en-US" sz="1000" dirty="0">
              <a:latin typeface="+mj-lt"/>
            </a:endParaRPr>
          </a:p>
        </p:txBody>
      </p:sp>
    </p:spTree>
    <p:extLst>
      <p:ext uri="{BB962C8B-B14F-4D97-AF65-F5344CB8AC3E}">
        <p14:creationId xmlns:p14="http://schemas.microsoft.com/office/powerpoint/2010/main" val="345559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WE NEED INVESTORS</a:t>
            </a:r>
          </a:p>
        </p:txBody>
      </p:sp>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a:xfrm>
            <a:off x="469900" y="1485899"/>
            <a:ext cx="5156200" cy="1892300"/>
          </a:xfrm>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a:xfrm>
            <a:off x="6578601" y="1485899"/>
            <a:ext cx="5156200" cy="1892300"/>
          </a:xfrm>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469107" y="3581322"/>
            <a:ext cx="5157787" cy="494506"/>
          </a:xfrm>
        </p:spPr>
        <p:txBody>
          <a:bodyPr>
            <a:normAutofit fontScale="92500" lnSpcReduction="20000"/>
          </a:bodyPr>
          <a:lstStyle/>
          <a:p>
            <a:r>
              <a:rPr lang="en-US" spc="300" dirty="0"/>
              <a:t>SHORT TERM GOAL – 1 YEAR</a:t>
            </a:r>
            <a:endParaRPr lang="en-US" spc="300" dirty="0">
              <a:solidFill>
                <a:schemeClr val="tx1"/>
              </a:solidFill>
            </a:endParaRP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565107" y="3581322"/>
            <a:ext cx="5183188" cy="494506"/>
          </a:xfrm>
        </p:spPr>
        <p:txBody>
          <a:bodyPr>
            <a:normAutofit fontScale="92500" lnSpcReduction="20000"/>
          </a:bodyPr>
          <a:lstStyle/>
          <a:p>
            <a:r>
              <a:rPr lang="en-US" spc="300" dirty="0">
                <a:solidFill>
                  <a:schemeClr val="tx1"/>
                </a:solidFill>
              </a:rPr>
              <a:t>LONG TERM GOAL – 3 YEARS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469107" y="4248106"/>
            <a:ext cx="5365636" cy="2039144"/>
          </a:xfrm>
        </p:spPr>
        <p:txBody>
          <a:bodyPr>
            <a:noAutofit/>
          </a:bodyPr>
          <a:lstStyle/>
          <a:p>
            <a:pPr>
              <a:lnSpc>
                <a:spcPct val="100000"/>
              </a:lnSpc>
              <a:buFont typeface="Wingdings" panose="05000000000000000000" pitchFamily="2" charset="2"/>
              <a:buChar char="§"/>
            </a:pPr>
            <a:r>
              <a:rPr lang="en-US" sz="2000" dirty="0">
                <a:solidFill>
                  <a:schemeClr val="tx1"/>
                </a:solidFill>
              </a:rPr>
              <a:t>Launch our SaaS solution to market.</a:t>
            </a:r>
          </a:p>
          <a:p>
            <a:pPr>
              <a:lnSpc>
                <a:spcPct val="100000"/>
              </a:lnSpc>
              <a:buFont typeface="Wingdings" panose="05000000000000000000" pitchFamily="2" charset="2"/>
              <a:buChar char="§"/>
            </a:pPr>
            <a:r>
              <a:rPr lang="en-US" sz="2000" dirty="0"/>
              <a:t>MVP (revenue ready):  500T€ invest</a:t>
            </a:r>
          </a:p>
          <a:p>
            <a:pPr>
              <a:lnSpc>
                <a:spcPct val="100000"/>
              </a:lnSpc>
              <a:buFont typeface="Wingdings" panose="05000000000000000000" pitchFamily="2" charset="2"/>
              <a:buChar char="§"/>
            </a:pPr>
            <a:r>
              <a:rPr lang="en-US" sz="2000" dirty="0"/>
              <a:t>Bold solution (scale ready): +1.000T€ invest</a:t>
            </a:r>
          </a:p>
          <a:p>
            <a:pPr>
              <a:lnSpc>
                <a:spcPct val="100000"/>
              </a:lnSpc>
              <a:buFont typeface="Wingdings" panose="05000000000000000000" pitchFamily="2" charset="2"/>
              <a:buChar char="§"/>
            </a:pPr>
            <a:r>
              <a:rPr lang="en-US" sz="2000" dirty="0"/>
              <a:t>Cost = developers, marketing, operations.</a:t>
            </a:r>
          </a:p>
          <a:p>
            <a:pPr>
              <a:lnSpc>
                <a:spcPct val="100000"/>
              </a:lnSpc>
              <a:buFont typeface="Wingdings" panose="05000000000000000000" pitchFamily="2" charset="2"/>
              <a:buChar char="§"/>
            </a:pPr>
            <a:r>
              <a:rPr lang="en-US" sz="2000" b="1" dirty="0"/>
              <a:t>We would like to dedicated 100% of our time!</a:t>
            </a:r>
            <a:endParaRPr lang="en-US" sz="2000" dirty="0"/>
          </a:p>
          <a:p>
            <a:pPr>
              <a:lnSpc>
                <a:spcPct val="100000"/>
              </a:lnSpc>
              <a:buFont typeface="Wingdings" panose="05000000000000000000" pitchFamily="2" charset="2"/>
              <a:buChar char="§"/>
            </a:pPr>
            <a:endParaRPr lang="en-US" sz="2000" dirty="0">
              <a:solidFill>
                <a:schemeClr val="tx1"/>
              </a:solidFill>
            </a:endParaRPr>
          </a:p>
          <a:p>
            <a:pPr>
              <a:lnSpc>
                <a:spcPct val="100000"/>
              </a:lnSpc>
              <a:buFont typeface="Wingdings" panose="05000000000000000000" pitchFamily="2" charset="2"/>
              <a:buChar char="§"/>
            </a:pPr>
            <a:endParaRPr lang="en-US" sz="2000" dirty="0">
              <a:solidFill>
                <a:schemeClr val="tx1"/>
              </a:solidFill>
            </a:endParaRP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6565107" y="4248106"/>
            <a:ext cx="5183188" cy="2039144"/>
          </a:xfrm>
        </p:spPr>
        <p:txBody>
          <a:bodyPr>
            <a:noAutofit/>
          </a:bodyPr>
          <a:lstStyle/>
          <a:p>
            <a:pPr>
              <a:lnSpc>
                <a:spcPct val="100000"/>
              </a:lnSpc>
              <a:buFont typeface="Wingdings" panose="05000000000000000000" pitchFamily="2" charset="2"/>
              <a:buChar char="§"/>
            </a:pPr>
            <a:r>
              <a:rPr lang="en-US" sz="2000" dirty="0" err="1"/>
              <a:t>PoC</a:t>
            </a:r>
            <a:r>
              <a:rPr lang="en-US" sz="2000" dirty="0"/>
              <a:t> (test ready):  250T€ invest</a:t>
            </a:r>
          </a:p>
          <a:p>
            <a:pPr>
              <a:lnSpc>
                <a:spcPct val="100000"/>
              </a:lnSpc>
              <a:buFont typeface="Wingdings" panose="05000000000000000000" pitchFamily="2" charset="2"/>
              <a:buChar char="§"/>
            </a:pPr>
            <a:r>
              <a:rPr lang="en-US" sz="2000" dirty="0"/>
              <a:t>MVP (revenue ready):  +500T€ invest</a:t>
            </a:r>
          </a:p>
          <a:p>
            <a:pPr>
              <a:lnSpc>
                <a:spcPct val="100000"/>
              </a:lnSpc>
              <a:buFont typeface="Wingdings" panose="05000000000000000000" pitchFamily="2" charset="2"/>
              <a:buChar char="§"/>
            </a:pPr>
            <a:r>
              <a:rPr lang="en-US" sz="2000" dirty="0"/>
              <a:t>Bold solution (scale ready): yet unknown</a:t>
            </a:r>
          </a:p>
          <a:p>
            <a:pPr>
              <a:lnSpc>
                <a:spcPct val="100000"/>
              </a:lnSpc>
              <a:buFont typeface="Wingdings" panose="05000000000000000000" pitchFamily="2" charset="2"/>
              <a:buChar char="§"/>
            </a:pPr>
            <a:r>
              <a:rPr lang="en-US" sz="2000" dirty="0">
                <a:solidFill>
                  <a:schemeClr val="tx1"/>
                </a:solidFill>
              </a:rPr>
              <a:t>Partnership with big vendors.</a:t>
            </a:r>
          </a:p>
          <a:p>
            <a:pPr>
              <a:lnSpc>
                <a:spcPct val="100000"/>
              </a:lnSpc>
              <a:buFont typeface="Wingdings" panose="05000000000000000000" pitchFamily="2" charset="2"/>
              <a:buChar char="§"/>
            </a:pPr>
            <a:r>
              <a:rPr lang="en-US" sz="2000" b="1" dirty="0"/>
              <a:t>We are (yet) too small to handle this!</a:t>
            </a:r>
            <a:endParaRPr lang="en-US" sz="2000" b="1" dirty="0">
              <a:solidFill>
                <a:schemeClr val="tx1"/>
              </a:solidFill>
            </a:endParaRP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20</a:t>
            </a:fld>
            <a:endParaRPr lang="en-US" dirty="0"/>
          </a:p>
        </p:txBody>
      </p:sp>
    </p:spTree>
    <p:extLst>
      <p:ext uri="{BB962C8B-B14F-4D97-AF65-F5344CB8AC3E}">
        <p14:creationId xmlns:p14="http://schemas.microsoft.com/office/powerpoint/2010/main" val="155745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6095999" y="100407"/>
            <a:ext cx="5897218" cy="884238"/>
          </a:xfrm>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5999" y="964257"/>
            <a:ext cx="5983111" cy="4208346"/>
          </a:xfrm>
        </p:spPr>
        <p:txBody>
          <a:bodyPr>
            <a:noAutofit/>
          </a:body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CPM</a:t>
            </a: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 MARKET IS EVER GROWING</a:t>
            </a:r>
            <a:br>
              <a:rPr lang="en-US" sz="2000" spc="300" dirty="0">
                <a:cs typeface="Biome Light" panose="020B0303030204020804" pitchFamily="34" charset="0"/>
              </a:rPr>
            </a:br>
            <a:r>
              <a:rPr lang="en-US" sz="1400" dirty="0">
                <a:cs typeface="Biome Light" panose="020B0303030204020804" pitchFamily="34" charset="0"/>
              </a:rPr>
              <a:t>USD 7. 7 billion by 2026 from USD 5. 7 billion in 2021</a:t>
            </a:r>
            <a:br>
              <a:rPr lang="en-US" sz="1400" dirty="0">
                <a:cs typeface="Biome Light" panose="020B0303030204020804" pitchFamily="34" charset="0"/>
              </a:rPr>
            </a:br>
            <a:r>
              <a:rPr lang="en-US" sz="1400" dirty="0">
                <a:cs typeface="Biome Light" panose="020B0303030204020804" pitchFamily="34" charset="0"/>
              </a:rPr>
              <a:t>Compound annual growth rate (CAGR) of 6.3% (expected)</a:t>
            </a:r>
            <a:endPar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VERY EXPERIENCED TEAM</a:t>
            </a:r>
            <a:br>
              <a:rPr lang="en-US" sz="2000" spc="300" dirty="0">
                <a:cs typeface="Biome Light" panose="020B0303030204020804" pitchFamily="34" charset="0"/>
              </a:rPr>
            </a:b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developed such technologies before and made them a success.</a:t>
            </a:r>
            <a:b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b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have a huge network and are very much connected in the business. Sourcing is not an issue through near shoring in Bosnia.</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TINYOLAP INNOVATION</a:t>
            </a:r>
            <a:br>
              <a:rPr lang="en-US" sz="2000" spc="300" dirty="0">
                <a:cs typeface="Biome Light" panose="020B0303030204020804" pitchFamily="34" charset="0"/>
              </a:rPr>
            </a:b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TinyOlap is rethinking technology, “Natural Planning” is true innovations. Therefore, the later will be medium risk investment, </a:t>
            </a:r>
            <a:b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b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but with high upside potential.</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CUSTOMERS WILL LOVE IT</a:t>
            </a:r>
            <a:b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b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Our SAAS Solution will generate 1.000 customers x 50€ x 12 month</a:t>
            </a:r>
            <a:b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br>
            <a:r>
              <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500T€ revenue p.a. in 2024. </a:t>
            </a:r>
          </a:p>
          <a:p>
            <a:pPr marL="0" lvl="0" indent="0">
              <a:lnSpc>
                <a:spcPct val="120000"/>
              </a:lnSpc>
              <a:buNone/>
              <a:defRPr/>
            </a:pPr>
            <a:r>
              <a:rPr lang="en-US" sz="2000" spc="300" dirty="0">
                <a:cs typeface="Biome Light" panose="020B0303030204020804" pitchFamily="34" charset="0"/>
              </a:rPr>
              <a:t>TARGET: 3Y EXIT CYCLE FOR INVESTORS</a:t>
            </a:r>
            <a:br>
              <a:rPr lang="en-US" sz="2000" spc="300" dirty="0">
                <a:cs typeface="Biome Light" panose="020B0303030204020804" pitchFamily="34" charset="0"/>
              </a:rPr>
            </a:br>
            <a:r>
              <a:rPr lang="en-US" sz="1400" dirty="0">
                <a:cs typeface="Biome Light" panose="020B0303030204020804" pitchFamily="34" charset="0"/>
              </a:rPr>
              <a:t>“Natural Planning” is a very nice acquisition target for the BI industry,</a:t>
            </a:r>
            <a:br>
              <a:rPr lang="en-US" sz="1400" dirty="0">
                <a:cs typeface="Biome Light" panose="020B0303030204020804" pitchFamily="34" charset="0"/>
              </a:rPr>
            </a:br>
            <a:r>
              <a:rPr lang="en-US" sz="1400" dirty="0">
                <a:cs typeface="Biome Light" panose="020B0303030204020804" pitchFamily="34" charset="0"/>
              </a:rPr>
              <a:t>once </a:t>
            </a:r>
            <a:r>
              <a:rPr lang="en-US" sz="1400" dirty="0" err="1">
                <a:cs typeface="Biome Light" panose="020B0303030204020804" pitchFamily="34" charset="0"/>
              </a:rPr>
              <a:t>PoC</a:t>
            </a:r>
            <a:r>
              <a:rPr lang="en-US" sz="1400" dirty="0">
                <a:cs typeface="Biome Light" panose="020B0303030204020804" pitchFamily="34" charset="0"/>
              </a:rPr>
              <a:t> ready. Investors should expect 200% to 500% return on invest.</a:t>
            </a:r>
          </a:p>
          <a:p>
            <a:pPr marL="0" lvl="0" indent="0">
              <a:lnSpc>
                <a:spcPct val="120000"/>
              </a:lnSpc>
              <a:buNone/>
              <a:defRPr/>
            </a:pPr>
            <a:endParaRPr lang="en-US" sz="1400" dirty="0">
              <a:cs typeface="Biome Light" panose="020B0303030204020804" pitchFamily="34" charset="0"/>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21</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THOMAS ZEUTSCHLER</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+49 (157) 5075-2603</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err="1"/>
              <a:t>thomas@tinyolap.com</a:t>
            </a:r>
            <a:endParaRPr lang="en-US" dirty="0"/>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noFill/>
        </p:spPr>
        <p:txBody>
          <a:bodyPr/>
          <a:lstStyle/>
          <a:p>
            <a:r>
              <a:rPr lang="en-US" dirty="0"/>
              <a:t>WWW.TINYOLAP.COM</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INTRODUCTION</a:t>
            </a:r>
          </a:p>
          <a:p>
            <a:r>
              <a:rPr lang="en-US" dirty="0"/>
              <a:t>TEAM</a:t>
            </a:r>
          </a:p>
          <a:p>
            <a:r>
              <a:rPr lang="en-US" dirty="0"/>
              <a:t>SOLUTION</a:t>
            </a:r>
          </a:p>
          <a:p>
            <a:r>
              <a:rPr lang="en-US" dirty="0"/>
              <a:t>WAY FORWARD</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sitting near window holding phone and laptop">
            <a:extLst>
              <a:ext uri="{FF2B5EF4-FFF2-40B4-BE49-F238E27FC236}">
                <a16:creationId xmlns:a16="http://schemas.microsoft.com/office/drawing/2014/main" id="{06903675-5E0D-9040-AFE4-35A300CED16A}"/>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32136" r="14393"/>
          <a:stretch/>
        </p:blipFill>
        <p:spPr bwMode="auto">
          <a:xfrm>
            <a:off x="0" y="0"/>
            <a:ext cx="54165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INTRODUCTION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2043345"/>
            <a:ext cx="5416550" cy="464871"/>
          </a:xfrm>
          <a:noFill/>
        </p:spPr>
        <p:txBody>
          <a:bodyPr/>
          <a:lstStyle/>
          <a:p>
            <a:pPr algn="l"/>
            <a:r>
              <a:rPr lang="en-US" sz="4000" dirty="0">
                <a:solidFill>
                  <a:schemeClr val="tx1"/>
                </a:solidFill>
                <a:latin typeface="+mj-lt"/>
              </a:rPr>
              <a:t>MISSION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5553694" cy="2912414"/>
          </a:xfrm>
        </p:spPr>
        <p:txBody>
          <a:bodyPr>
            <a:noAutofit/>
          </a:bodyPr>
          <a:lstStyle/>
          <a:p>
            <a:pPr marL="0" indent="0">
              <a:lnSpc>
                <a:spcPct val="100000"/>
              </a:lnSpc>
              <a:buNone/>
            </a:pPr>
            <a:r>
              <a:rPr lang="en-US" sz="2400" dirty="0">
                <a:latin typeface="+mj-lt"/>
                <a:cs typeface="Biome Light" panose="020B0303030204020804" pitchFamily="34" charset="0"/>
              </a:rPr>
              <a:t>We empower people to do </a:t>
            </a:r>
            <a:br>
              <a:rPr lang="en-US" sz="2400" dirty="0">
                <a:latin typeface="+mj-lt"/>
                <a:cs typeface="Biome Light" panose="020B0303030204020804" pitchFamily="34" charset="0"/>
              </a:rPr>
            </a:br>
            <a:r>
              <a:rPr lang="en-US" sz="2400" b="1" dirty="0">
                <a:solidFill>
                  <a:srgbClr val="424EDE"/>
                </a:solidFill>
                <a:latin typeface="+mj-lt"/>
                <a:cs typeface="Biome Light" panose="020B0303030204020804" pitchFamily="34" charset="0"/>
              </a:rPr>
              <a:t>better &amp; smarter business planning</a:t>
            </a:r>
            <a:r>
              <a:rPr lang="en-US" sz="2400" dirty="0">
                <a:latin typeface="+mj-lt"/>
                <a:cs typeface="Biome Light" panose="020B0303030204020804" pitchFamily="34" charset="0"/>
              </a:rPr>
              <a:t>, </a:t>
            </a:r>
            <a:br>
              <a:rPr lang="en-US" sz="2400" dirty="0">
                <a:latin typeface="+mj-lt"/>
                <a:cs typeface="Biome Light" panose="020B0303030204020804" pitchFamily="34" charset="0"/>
              </a:rPr>
            </a:br>
            <a:r>
              <a:rPr lang="en-US" sz="2400" dirty="0">
                <a:latin typeface="+mj-lt"/>
                <a:cs typeface="Biome Light" panose="020B0303030204020804" pitchFamily="34" charset="0"/>
              </a:rPr>
              <a:t>forecasting and steering.</a:t>
            </a:r>
          </a:p>
          <a:p>
            <a:pPr marL="0" indent="0">
              <a:lnSpc>
                <a:spcPct val="100000"/>
              </a:lnSpc>
              <a:buNone/>
            </a:pPr>
            <a:endParaRPr lang="en-US" sz="2400" dirty="0">
              <a:latin typeface="+mj-lt"/>
              <a:cs typeface="Biome Light" panose="020B0303030204020804" pitchFamily="34" charset="0"/>
            </a:endParaRPr>
          </a:p>
          <a:p>
            <a:pPr marL="0" indent="0">
              <a:buNone/>
            </a:pPr>
            <a:endParaRPr lang="en-US" sz="2400" dirty="0">
              <a:latin typeface="+mj-lt"/>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INTRODUCTION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413955"/>
            <a:ext cx="5416550" cy="464871"/>
          </a:xfrm>
          <a:noFill/>
        </p:spPr>
        <p:txBody>
          <a:bodyPr/>
          <a:lstStyle/>
          <a:p>
            <a:pPr algn="l"/>
            <a:r>
              <a:rPr lang="en-US" sz="4000" dirty="0">
                <a:solidFill>
                  <a:schemeClr val="tx1"/>
                </a:solidFill>
                <a:latin typeface="+mj-lt"/>
              </a:rPr>
              <a:t>APPROACH</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170227"/>
            <a:ext cx="5453270" cy="2912414"/>
          </a:xfrm>
        </p:spPr>
        <p:txBody>
          <a:bodyPr>
            <a:noAutofit/>
          </a:bodyPr>
          <a:lstStyle/>
          <a:p>
            <a:pPr marL="0" indent="0">
              <a:lnSpc>
                <a:spcPct val="100000"/>
              </a:lnSpc>
              <a:buNone/>
            </a:pPr>
            <a:r>
              <a:rPr lang="en-US" sz="2400" dirty="0">
                <a:latin typeface="+mj-lt"/>
                <a:cs typeface="Biome Light" panose="020B0303030204020804" pitchFamily="34" charset="0"/>
              </a:rPr>
              <a:t>We want to deliver the highest level of </a:t>
            </a:r>
            <a:br>
              <a:rPr lang="en-US" sz="2400" dirty="0">
                <a:latin typeface="+mj-lt"/>
                <a:cs typeface="Biome Light" panose="020B0303030204020804" pitchFamily="34" charset="0"/>
              </a:rPr>
            </a:br>
            <a:r>
              <a:rPr lang="en-US" sz="2400" dirty="0">
                <a:latin typeface="+mj-lt"/>
                <a:cs typeface="Biome Light" panose="020B0303030204020804" pitchFamily="34" charset="0"/>
              </a:rPr>
              <a:t>end user </a:t>
            </a:r>
            <a:r>
              <a:rPr lang="en-US" sz="2400" b="1" dirty="0">
                <a:solidFill>
                  <a:srgbClr val="424EDE"/>
                </a:solidFill>
                <a:latin typeface="+mj-lt"/>
                <a:cs typeface="Biome Light" panose="020B0303030204020804" pitchFamily="34" charset="0"/>
              </a:rPr>
              <a:t>productivity</a:t>
            </a:r>
            <a:r>
              <a:rPr lang="en-US" sz="2400" dirty="0">
                <a:latin typeface="+mj-lt"/>
                <a:cs typeface="Biome Light" panose="020B0303030204020804" pitchFamily="34" charset="0"/>
              </a:rPr>
              <a:t> possible, and </a:t>
            </a:r>
            <a:r>
              <a:rPr lang="en-US" sz="2400" b="1" dirty="0">
                <a:solidFill>
                  <a:srgbClr val="424EDE"/>
                </a:solidFill>
                <a:latin typeface="+mj-lt"/>
                <a:cs typeface="Biome Light" panose="020B0303030204020804" pitchFamily="34" charset="0"/>
              </a:rPr>
              <a:t>true intelligence </a:t>
            </a:r>
            <a:r>
              <a:rPr lang="en-US" sz="2400" dirty="0">
                <a:latin typeface="+mj-lt"/>
                <a:cs typeface="Biome Light" panose="020B0303030204020804" pitchFamily="34" charset="0"/>
              </a:rPr>
              <a:t>when </a:t>
            </a:r>
            <a:r>
              <a:rPr lang="en-US" sz="2400" b="1" dirty="0">
                <a:solidFill>
                  <a:srgbClr val="424EDE"/>
                </a:solidFill>
                <a:latin typeface="+mj-lt"/>
                <a:cs typeface="Biome Light" panose="020B0303030204020804" pitchFamily="34" charset="0"/>
              </a:rPr>
              <a:t>working with numbers</a:t>
            </a:r>
            <a:r>
              <a:rPr lang="en-US" sz="2400" dirty="0">
                <a:latin typeface="+mj-lt"/>
                <a:cs typeface="Biome Light" panose="020B0303030204020804" pitchFamily="34" charset="0"/>
              </a:rPr>
              <a:t>. </a:t>
            </a:r>
          </a:p>
          <a:p>
            <a:pPr marL="0" indent="0">
              <a:lnSpc>
                <a:spcPct val="100000"/>
              </a:lnSpc>
              <a:buNone/>
            </a:pPr>
            <a:r>
              <a:rPr lang="en-US" sz="2400" dirty="0">
                <a:latin typeface="+mj-lt"/>
                <a:cs typeface="Biome Light" panose="020B0303030204020804" pitchFamily="34" charset="0"/>
              </a:rPr>
              <a:t>Since actual technologies are not sufficient to achieve our goal (really!), we needed to envision and develop new </a:t>
            </a:r>
            <a:r>
              <a:rPr lang="en-US" sz="2400" b="1" dirty="0">
                <a:solidFill>
                  <a:srgbClr val="424EDE"/>
                </a:solidFill>
                <a:latin typeface="+mj-lt"/>
                <a:cs typeface="Biome Light" panose="020B0303030204020804" pitchFamily="34" charset="0"/>
              </a:rPr>
              <a:t>breakthrough technologies</a:t>
            </a:r>
            <a:r>
              <a:rPr lang="en-US" sz="2400" dirty="0">
                <a:latin typeface="+mj-lt"/>
                <a:cs typeface="Biome Light" panose="020B0303030204020804" pitchFamily="34" charset="0"/>
              </a:rPr>
              <a:t> in order to make our vision come true. </a:t>
            </a:r>
          </a:p>
          <a:p>
            <a:pPr marL="0" indent="0">
              <a:lnSpc>
                <a:spcPct val="100000"/>
              </a:lnSpc>
              <a:buNone/>
            </a:pPr>
            <a:r>
              <a:rPr lang="en-US" sz="2400" dirty="0">
                <a:latin typeface="+mj-lt"/>
                <a:cs typeface="Biome Light" panose="020B0303030204020804" pitchFamily="34" charset="0"/>
              </a:rPr>
              <a:t>And we did…</a:t>
            </a:r>
          </a:p>
          <a:p>
            <a:pPr marL="0" indent="0">
              <a:lnSpc>
                <a:spcPct val="100000"/>
              </a:lnSpc>
              <a:buNone/>
            </a:pPr>
            <a:endParaRPr lang="en-US" sz="2400" dirty="0">
              <a:latin typeface="+mj-lt"/>
              <a:cs typeface="Biome Light" panose="020B0303030204020804" pitchFamily="34" charset="0"/>
            </a:endParaRPr>
          </a:p>
          <a:p>
            <a:pPr marL="0" indent="0">
              <a:buNone/>
            </a:pPr>
            <a:endParaRPr lang="en-US" sz="2400" dirty="0">
              <a:latin typeface="+mj-lt"/>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1028" name="Picture 4" descr="person holding light bulb">
            <a:extLst>
              <a:ext uri="{FF2B5EF4-FFF2-40B4-BE49-F238E27FC236}">
                <a16:creationId xmlns:a16="http://schemas.microsoft.com/office/drawing/2014/main" id="{E1EE182C-6E35-CE4D-B548-26CF0BB06844}"/>
              </a:ext>
            </a:extLst>
          </p:cNvPr>
          <p:cNvPicPr>
            <a:picLocks noGrp="1" noChangeAspect="1" noChangeArrowheads="1"/>
          </p:cNvPicPr>
          <p:nvPr>
            <p:ph type="pic" sz="quarter" idx="14"/>
          </p:nvPr>
        </p:nvPicPr>
        <p:blipFill>
          <a:blip r:embed="rId3">
            <a:grayscl/>
            <a:extLst>
              <a:ext uri="{28A0092B-C50C-407E-A947-70E740481C1C}">
                <a14:useLocalDpi xmlns:a14="http://schemas.microsoft.com/office/drawing/2010/main" val="0"/>
              </a:ext>
            </a:extLst>
          </a:blip>
          <a:srcRect l="556" r="556"/>
          <a:stretch>
            <a:fillRect/>
          </a:stretch>
        </p:blipFill>
        <p:spPr bwMode="auto">
          <a:xfrm>
            <a:off x="0" y="0"/>
            <a:ext cx="5416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0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ople sitting on chair in front of table while holding pens during daytime">
            <a:extLst>
              <a:ext uri="{FF2B5EF4-FFF2-40B4-BE49-F238E27FC236}">
                <a16:creationId xmlns:a16="http://schemas.microsoft.com/office/drawing/2014/main" id="{6ECF9268-A405-4D45-AD21-AFD307FE5276}"/>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9893" r="37428"/>
          <a:stretch/>
        </p:blipFill>
        <p:spPr bwMode="auto">
          <a:xfrm>
            <a:off x="0" y="0"/>
            <a:ext cx="54165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INTRODUCTION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093322"/>
            <a:ext cx="5416550" cy="464871"/>
          </a:xfrm>
          <a:noFill/>
        </p:spPr>
        <p:txBody>
          <a:bodyPr/>
          <a:lstStyle/>
          <a:p>
            <a:pPr algn="l"/>
            <a:r>
              <a:rPr lang="en-US" sz="4000" dirty="0">
                <a:solidFill>
                  <a:schemeClr val="tx1"/>
                </a:solidFill>
                <a:latin typeface="+mj-lt"/>
              </a:rPr>
              <a:t>BUSINESS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729848"/>
            <a:ext cx="5897218" cy="2912414"/>
          </a:xfrm>
        </p:spPr>
        <p:txBody>
          <a:bodyPr>
            <a:noAutofit/>
          </a:bodyPr>
          <a:lstStyle/>
          <a:p>
            <a:pPr marL="0" indent="0">
              <a:lnSpc>
                <a:spcPct val="100000"/>
              </a:lnSpc>
              <a:buNone/>
            </a:pPr>
            <a:r>
              <a:rPr lang="en-US" sz="2400" dirty="0">
                <a:latin typeface="+mj-lt"/>
                <a:cs typeface="Biome Light" panose="020B0303030204020804" pitchFamily="34" charset="0"/>
              </a:rPr>
              <a:t>2 + 1 pillars for business success:</a:t>
            </a:r>
          </a:p>
          <a:p>
            <a:pPr marL="317500" indent="-317500">
              <a:lnSpc>
                <a:spcPct val="100000"/>
              </a:lnSpc>
              <a:buFont typeface="Wingdings" pitchFamily="2" charset="2"/>
              <a:buChar char="§"/>
            </a:pPr>
            <a:r>
              <a:rPr lang="en-US" sz="2400" dirty="0">
                <a:latin typeface="+mj-lt"/>
                <a:cs typeface="Biome Light" panose="020B0303030204020804" pitchFamily="34" charset="0"/>
              </a:rPr>
              <a:t>Offer a </a:t>
            </a:r>
            <a:r>
              <a:rPr lang="en-US" sz="2400" b="1" dirty="0">
                <a:solidFill>
                  <a:srgbClr val="424EDE"/>
                </a:solidFill>
                <a:latin typeface="+mj-lt"/>
                <a:cs typeface="Biome Light" panose="020B0303030204020804" pitchFamily="34" charset="0"/>
              </a:rPr>
              <a:t>lean &amp; clean cloud SaaS</a:t>
            </a:r>
            <a:r>
              <a:rPr lang="en-US" sz="2400" dirty="0">
                <a:solidFill>
                  <a:srgbClr val="424EDE"/>
                </a:solidFill>
                <a:latin typeface="+mj-lt"/>
                <a:cs typeface="Biome Light" panose="020B0303030204020804" pitchFamily="34" charset="0"/>
              </a:rPr>
              <a:t> </a:t>
            </a:r>
            <a:r>
              <a:rPr lang="en-US" sz="2400" dirty="0">
                <a:latin typeface="+mj-lt"/>
                <a:cs typeface="Biome Light" panose="020B0303030204020804" pitchFamily="34" charset="0"/>
              </a:rPr>
              <a:t>for </a:t>
            </a:r>
            <a:br>
              <a:rPr lang="en-US" sz="2400" dirty="0">
                <a:latin typeface="+mj-lt"/>
                <a:cs typeface="Biome Light" panose="020B0303030204020804" pitchFamily="34" charset="0"/>
              </a:rPr>
            </a:br>
            <a:r>
              <a:rPr lang="en-US" sz="2400" dirty="0">
                <a:latin typeface="+mj-lt"/>
                <a:cs typeface="Biome Light" panose="020B0303030204020804" pitchFamily="34" charset="0"/>
              </a:rPr>
              <a:t>business planning, forecasting and steering, leveraging innovative technology. We target small to medium size companies and departmental use cases.</a:t>
            </a:r>
          </a:p>
          <a:p>
            <a:pPr marL="317500" indent="-317500">
              <a:lnSpc>
                <a:spcPct val="100000"/>
              </a:lnSpc>
              <a:buFont typeface="Wingdings" pitchFamily="2" charset="2"/>
              <a:buChar char="§"/>
            </a:pPr>
            <a:r>
              <a:rPr lang="en-US" sz="2400" dirty="0">
                <a:latin typeface="+mj-lt"/>
                <a:cs typeface="Biome Light" panose="020B0303030204020804" pitchFamily="34" charset="0"/>
              </a:rPr>
              <a:t>To maximize spread and adoption of the concept, we’ll </a:t>
            </a:r>
            <a:r>
              <a:rPr lang="en-US" sz="2400" b="1" dirty="0">
                <a:solidFill>
                  <a:srgbClr val="424EDE"/>
                </a:solidFill>
                <a:latin typeface="+mj-lt"/>
                <a:cs typeface="Biome Light" panose="020B0303030204020804" pitchFamily="34" charset="0"/>
              </a:rPr>
              <a:t>open source the core technology</a:t>
            </a:r>
            <a:r>
              <a:rPr lang="en-US" sz="2400" dirty="0">
                <a:latin typeface="+mj-lt"/>
                <a:cs typeface="Biome Light" panose="020B0303030204020804" pitchFamily="34" charset="0"/>
              </a:rPr>
              <a:t> of TinyOlap (database kernel).</a:t>
            </a:r>
          </a:p>
          <a:p>
            <a:pPr marL="317500" indent="-317500">
              <a:lnSpc>
                <a:spcPct val="100000"/>
              </a:lnSpc>
              <a:buFont typeface="Wingdings" pitchFamily="2" charset="2"/>
              <a:buChar char="§"/>
            </a:pPr>
            <a:r>
              <a:rPr lang="en-US" sz="2400" dirty="0">
                <a:latin typeface="+mj-lt"/>
                <a:cs typeface="Biome Light" panose="020B0303030204020804" pitchFamily="34" charset="0"/>
              </a:rPr>
              <a:t>To be honest, these are just preliminary steps to build a strong foundation for the real big thing to come: </a:t>
            </a:r>
            <a:r>
              <a:rPr lang="en-US" sz="2400" b="1" dirty="0">
                <a:solidFill>
                  <a:srgbClr val="424EDE"/>
                </a:solidFill>
                <a:latin typeface="+mj-lt"/>
                <a:cs typeface="Biome Light" panose="020B0303030204020804" pitchFamily="34" charset="0"/>
              </a:rPr>
              <a:t>“natural planning”</a:t>
            </a:r>
            <a:r>
              <a:rPr lang="en-US" sz="2400" dirty="0">
                <a:latin typeface="+mj-lt"/>
                <a:cs typeface="Biome Light" panose="020B0303030204020804" pitchFamily="34" charset="0"/>
              </a:rPr>
              <a:t>.</a:t>
            </a:r>
            <a:endParaRPr lang="en-US" sz="2400" dirty="0">
              <a:latin typeface="+mj-lt"/>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70774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team</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8" y="1569969"/>
            <a:ext cx="3934639" cy="3718062"/>
          </a:xfrm>
        </p:spPr>
        <p:txBody>
          <a:bodyPr>
            <a:normAutofit/>
          </a:bodyPr>
          <a:lstStyle/>
          <a:p>
            <a:pPr marL="0" indent="0">
              <a:buNone/>
            </a:pPr>
            <a:r>
              <a:rPr lang="en-US" sz="2400" spc="300" dirty="0"/>
              <a:t>ADIN</a:t>
            </a:r>
            <a:r>
              <a:rPr lang="en-US" sz="2400" dirty="0"/>
              <a:t> </a:t>
            </a:r>
          </a:p>
          <a:p>
            <a:pPr marL="0" indent="0">
              <a:lnSpc>
                <a:spcPct val="100000"/>
              </a:lnSpc>
              <a:buNone/>
            </a:pPr>
            <a:r>
              <a:rPr lang="en-US" sz="1500" dirty="0"/>
              <a:t>COO</a:t>
            </a:r>
          </a:p>
          <a:p>
            <a:pPr marL="0" indent="0">
              <a:buNone/>
            </a:pPr>
            <a:r>
              <a:rPr lang="en-US" sz="2400" spc="300" dirty="0"/>
              <a:t>EMIR </a:t>
            </a:r>
          </a:p>
          <a:p>
            <a:pPr marL="0" indent="0">
              <a:lnSpc>
                <a:spcPct val="100000"/>
              </a:lnSpc>
              <a:buNone/>
            </a:pPr>
            <a:r>
              <a:rPr lang="en-US" sz="1500" dirty="0"/>
              <a:t>CDO</a:t>
            </a:r>
          </a:p>
          <a:p>
            <a:pPr marL="0" lvl="0" indent="0">
              <a:buNone/>
            </a:pPr>
            <a:r>
              <a:rPr lang="en-US" sz="2400" spc="300" dirty="0">
                <a:solidFill>
                  <a:prstClr val="black"/>
                </a:solidFill>
              </a:rPr>
              <a:t>HOLGER</a:t>
            </a:r>
          </a:p>
          <a:p>
            <a:pPr marL="0" lvl="0" indent="0">
              <a:lnSpc>
                <a:spcPct val="100000"/>
              </a:lnSpc>
              <a:buNone/>
            </a:pPr>
            <a:r>
              <a:rPr lang="en-US" sz="1500" dirty="0">
                <a:solidFill>
                  <a:prstClr val="black"/>
                </a:solidFill>
              </a:rPr>
              <a:t>CTO</a:t>
            </a:r>
          </a:p>
          <a:p>
            <a:pPr marL="0" lvl="0" indent="0">
              <a:buNone/>
            </a:pPr>
            <a:r>
              <a:rPr lang="en-US" sz="2400" spc="300" dirty="0">
                <a:solidFill>
                  <a:prstClr val="black"/>
                </a:solidFill>
              </a:rPr>
              <a:t>THOMAS</a:t>
            </a:r>
          </a:p>
          <a:p>
            <a:pPr marL="0" lvl="0" indent="0">
              <a:lnSpc>
                <a:spcPct val="100000"/>
              </a:lnSpc>
              <a:buNone/>
            </a:pPr>
            <a:r>
              <a:rPr lang="en-US" sz="1500" dirty="0">
                <a:solidFill>
                  <a:prstClr val="black"/>
                </a:solidFill>
              </a:rPr>
              <a:t>CEO</a:t>
            </a:r>
          </a:p>
          <a:p>
            <a:pPr marL="0" indent="0">
              <a:lnSpc>
                <a:spcPct val="100000"/>
              </a:lnSpc>
              <a:buNone/>
            </a:pPr>
            <a:endParaRPr lang="en-US" sz="1500"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4100" name="Picture 4" descr="Holger Leichsenring (@HolgerLei) / Twitter">
            <a:extLst>
              <a:ext uri="{FF2B5EF4-FFF2-40B4-BE49-F238E27FC236}">
                <a16:creationId xmlns:a16="http://schemas.microsoft.com/office/drawing/2014/main" id="{328E5DA5-80E1-1543-BC87-014465FD41B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65082" y="3928725"/>
            <a:ext cx="2539578" cy="25395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bald person wearing glasses&#10;&#10;Description automatically generated with medium confidence">
            <a:extLst>
              <a:ext uri="{FF2B5EF4-FFF2-40B4-BE49-F238E27FC236}">
                <a16:creationId xmlns:a16="http://schemas.microsoft.com/office/drawing/2014/main" id="{AA3F8CF3-B5DF-5246-9776-6B4DE55D1C59}"/>
              </a:ext>
            </a:extLst>
          </p:cNvPr>
          <p:cNvPicPr>
            <a:picLocks noChangeAspect="1"/>
          </p:cNvPicPr>
          <p:nvPr/>
        </p:nvPicPr>
        <p:blipFill rotWithShape="1">
          <a:blip r:embed="rId4">
            <a:grayscl/>
          </a:blip>
          <a:srcRect l="13761" r="4852" b="27928"/>
          <a:stretch/>
        </p:blipFill>
        <p:spPr>
          <a:xfrm>
            <a:off x="3787098" y="3928725"/>
            <a:ext cx="2539578" cy="2539578"/>
          </a:xfrm>
          <a:prstGeom prst="rect">
            <a:avLst/>
          </a:prstGeom>
        </p:spPr>
      </p:pic>
      <p:pic>
        <p:nvPicPr>
          <p:cNvPr id="4102" name="Picture 6">
            <a:extLst>
              <a:ext uri="{FF2B5EF4-FFF2-40B4-BE49-F238E27FC236}">
                <a16:creationId xmlns:a16="http://schemas.microsoft.com/office/drawing/2014/main" id="{C2D101A3-A423-214A-B66D-30973F33DF50}"/>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45654" t="4907" r="31898" b="61526"/>
          <a:stretch/>
        </p:blipFill>
        <p:spPr bwMode="auto">
          <a:xfrm>
            <a:off x="465082" y="744244"/>
            <a:ext cx="2539578" cy="253957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4E9774A-D47D-C849-9C0E-E73D1A9768D6}"/>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35447" t="14847" r="45150" b="56071"/>
          <a:stretch/>
        </p:blipFill>
        <p:spPr bwMode="auto">
          <a:xfrm>
            <a:off x="3787098" y="744244"/>
            <a:ext cx="2539578" cy="254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36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hoto of gray building">
            <a:extLst>
              <a:ext uri="{FF2B5EF4-FFF2-40B4-BE49-F238E27FC236}">
                <a16:creationId xmlns:a16="http://schemas.microsoft.com/office/drawing/2014/main" id="{21193DFB-1AFD-D046-BAA0-ACB6BF421186}"/>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1019"/>
          <a:stretch/>
        </p:blipFill>
        <p:spPr bwMode="auto">
          <a:xfrm>
            <a:off x="0" y="11068"/>
            <a:ext cx="54165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SOLUTION - Backend</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370684"/>
            <a:ext cx="6011918" cy="464871"/>
          </a:xfrm>
          <a:noFill/>
        </p:spPr>
        <p:txBody>
          <a:bodyPr/>
          <a:lstStyle/>
          <a:p>
            <a:pPr algn="l"/>
            <a:r>
              <a:rPr lang="en-US" sz="3600" dirty="0">
                <a:solidFill>
                  <a:schemeClr val="tx1"/>
                </a:solidFill>
                <a:latin typeface="+mj-lt"/>
              </a:rPr>
              <a:t>REQUIERED TECHNOLOGY</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126956"/>
            <a:ext cx="5812222" cy="2912414"/>
          </a:xfrm>
        </p:spPr>
        <p:txBody>
          <a:bodyPr>
            <a:noAutofit/>
          </a:bodyPr>
          <a:lstStyle/>
          <a:p>
            <a:pPr marL="0" indent="0">
              <a:lnSpc>
                <a:spcPct val="100000"/>
              </a:lnSpc>
              <a:buNone/>
            </a:pPr>
            <a:r>
              <a:rPr lang="en-US" sz="2400" dirty="0">
                <a:latin typeface="+mj-lt"/>
                <a:cs typeface="Biome Light" panose="020B0303030204020804" pitchFamily="34" charset="0"/>
              </a:rPr>
              <a:t>The most suitable backend technology for planning and forecasting is </a:t>
            </a:r>
            <a:r>
              <a:rPr lang="en-US" sz="2400" b="1" dirty="0">
                <a:solidFill>
                  <a:srgbClr val="424EDE"/>
                </a:solidFill>
                <a:latin typeface="+mj-lt"/>
                <a:cs typeface="Biome Light" panose="020B0303030204020804" pitchFamily="34" charset="0"/>
              </a:rPr>
              <a:t>generic + multi-dimensional + model-driven + in-memory OLAP database</a:t>
            </a:r>
            <a:r>
              <a:rPr lang="en-US" sz="2400" dirty="0">
                <a:latin typeface="+mj-lt"/>
                <a:cs typeface="Biome Light" panose="020B0303030204020804" pitchFamily="34" charset="0"/>
              </a:rPr>
              <a:t>. </a:t>
            </a:r>
          </a:p>
          <a:p>
            <a:pPr marL="0" indent="0">
              <a:lnSpc>
                <a:spcPct val="100000"/>
              </a:lnSpc>
              <a:buNone/>
            </a:pPr>
            <a:r>
              <a:rPr lang="en-US" sz="2400" dirty="0">
                <a:latin typeface="+mj-lt"/>
                <a:cs typeface="Biome Light" panose="020B0303030204020804" pitchFamily="34" charset="0"/>
              </a:rPr>
              <a:t>Some main players in the market: IBM TM/1, Infor BI OLAP, </a:t>
            </a:r>
            <a:r>
              <a:rPr lang="en-US" sz="2400" dirty="0" err="1">
                <a:latin typeface="+mj-lt"/>
                <a:cs typeface="Biome Light" panose="020B0303030204020804" pitchFamily="34" charset="0"/>
              </a:rPr>
              <a:t>Jedox</a:t>
            </a:r>
            <a:r>
              <a:rPr lang="en-US" sz="2400" dirty="0">
                <a:latin typeface="+mj-lt"/>
                <a:cs typeface="Biome Light" panose="020B0303030204020804" pitchFamily="34" charset="0"/>
              </a:rPr>
              <a:t> PALO, SAP HANA.</a:t>
            </a:r>
          </a:p>
          <a:p>
            <a:pPr marL="0" indent="0">
              <a:lnSpc>
                <a:spcPct val="100000"/>
              </a:lnSpc>
              <a:buNone/>
            </a:pPr>
            <a:r>
              <a:rPr lang="en-US" sz="2400" dirty="0">
                <a:latin typeface="+mj-lt"/>
                <a:cs typeface="Biome Light" panose="020B0303030204020804" pitchFamily="34" charset="0"/>
              </a:rPr>
              <a:t>Most other products are either data-driven (focus on analytics), have a predefined business logic (can do one thing) or rely on relation technology (technical night-mare).</a:t>
            </a:r>
          </a:p>
          <a:p>
            <a:pPr marL="0" indent="0">
              <a:buNone/>
            </a:pPr>
            <a:endParaRPr lang="en-US" sz="2400" dirty="0">
              <a:latin typeface="+mj-lt"/>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25132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352390"/>
            <a:ext cx="5897218" cy="884238"/>
          </a:xfrm>
        </p:spPr>
        <p:txBody>
          <a:bodyPr/>
          <a:lstStyle/>
          <a:p>
            <a:r>
              <a:rPr lang="en-US" sz="2400" dirty="0"/>
              <a:t>SOLUTION - Backend</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013337"/>
            <a:ext cx="6011918" cy="464871"/>
          </a:xfrm>
          <a:noFill/>
        </p:spPr>
        <p:txBody>
          <a:bodyPr/>
          <a:lstStyle/>
          <a:p>
            <a:pPr algn="l"/>
            <a:r>
              <a:rPr lang="en-US" sz="3600" dirty="0">
                <a:solidFill>
                  <a:schemeClr val="tx1"/>
                </a:solidFill>
                <a:latin typeface="+mj-lt"/>
              </a:rPr>
              <a:t>WHAT’S THE PROBLEM?</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685529"/>
            <a:ext cx="5897217" cy="4922100"/>
          </a:xfrm>
        </p:spPr>
        <p:txBody>
          <a:bodyPr>
            <a:noAutofit/>
          </a:bodyPr>
          <a:lstStyle/>
          <a:p>
            <a:pPr marL="0" indent="0">
              <a:lnSpc>
                <a:spcPct val="100000"/>
              </a:lnSpc>
              <a:buNone/>
            </a:pPr>
            <a:r>
              <a:rPr lang="en-US" sz="2400" b="1" dirty="0">
                <a:solidFill>
                  <a:srgbClr val="424EDE"/>
                </a:solidFill>
                <a:latin typeface="+mj-lt"/>
                <a:cs typeface="Biome Light" panose="020B0303030204020804" pitchFamily="34" charset="0"/>
              </a:rPr>
              <a:t>Why not use </a:t>
            </a:r>
            <a:r>
              <a:rPr lang="en-US" sz="2400" dirty="0">
                <a:latin typeface="+mj-lt"/>
                <a:cs typeface="Biome Light" panose="020B0303030204020804" pitchFamily="34" charset="0"/>
              </a:rPr>
              <a:t>IBM TM/1, Infor, </a:t>
            </a:r>
            <a:r>
              <a:rPr lang="en-US" sz="2400" dirty="0" err="1">
                <a:latin typeface="+mj-lt"/>
                <a:cs typeface="Biome Light" panose="020B0303030204020804" pitchFamily="34" charset="0"/>
              </a:rPr>
              <a:t>Jedox</a:t>
            </a:r>
            <a:r>
              <a:rPr lang="en-US" sz="2400" dirty="0">
                <a:latin typeface="+mj-lt"/>
                <a:cs typeface="Biome Light" panose="020B0303030204020804" pitchFamily="34" charset="0"/>
              </a:rPr>
              <a:t> or SAP HANA or even other backends? </a:t>
            </a:r>
          </a:p>
          <a:p>
            <a:pPr marL="314325" indent="-314325">
              <a:lnSpc>
                <a:spcPct val="100000"/>
              </a:lnSpc>
              <a:buFont typeface="Wingdings" pitchFamily="2" charset="2"/>
              <a:buChar char="§"/>
            </a:pPr>
            <a:r>
              <a:rPr lang="en-US" sz="2400" dirty="0">
                <a:latin typeface="+mj-lt"/>
                <a:cs typeface="Biome Light" panose="020B0303030204020804" pitchFamily="34" charset="0"/>
              </a:rPr>
              <a:t>These products </a:t>
            </a:r>
            <a:r>
              <a:rPr lang="en-US" sz="2400" b="1" dirty="0">
                <a:solidFill>
                  <a:srgbClr val="424EDE"/>
                </a:solidFill>
                <a:latin typeface="+mj-lt"/>
                <a:cs typeface="Biome Light" panose="020B0303030204020804" pitchFamily="34" charset="0"/>
              </a:rPr>
              <a:t>all</a:t>
            </a:r>
            <a:r>
              <a:rPr lang="en-US" sz="2400" dirty="0">
                <a:latin typeface="+mj-lt"/>
                <a:cs typeface="Biome Light" panose="020B0303030204020804" pitchFamily="34" charset="0"/>
              </a:rPr>
              <a:t> taken the large-scale enterprise route and go for “big” data. Therefore, they become expensive and technically complex and hard to manage. </a:t>
            </a:r>
          </a:p>
          <a:p>
            <a:pPr marL="314325" indent="-314325">
              <a:lnSpc>
                <a:spcPct val="100000"/>
              </a:lnSpc>
              <a:buFont typeface="Wingdings" pitchFamily="2" charset="2"/>
              <a:buChar char="§"/>
            </a:pPr>
            <a:r>
              <a:rPr lang="en-US" sz="2400" dirty="0">
                <a:latin typeface="+mj-lt"/>
                <a:cs typeface="Biome Light" panose="020B0303030204020804" pitchFamily="34" charset="0"/>
              </a:rPr>
              <a:t>They’re all not really cloud ready, still client / server technology, no multi-tenancy.</a:t>
            </a:r>
          </a:p>
          <a:p>
            <a:pPr marL="314325" indent="-314325">
              <a:lnSpc>
                <a:spcPct val="100000"/>
              </a:lnSpc>
              <a:buFont typeface="Wingdings" pitchFamily="2" charset="2"/>
              <a:buChar char="§"/>
            </a:pPr>
            <a:r>
              <a:rPr lang="en-US" sz="2400" dirty="0">
                <a:latin typeface="+mj-lt"/>
                <a:cs typeface="Biome Light" panose="020B0303030204020804" pitchFamily="34" charset="0"/>
              </a:rPr>
              <a:t>Feature wise, they haven’t evolved over the last 5 to 10 years, just got faster and added some analytic sugar. They simply do not </a:t>
            </a:r>
            <a:r>
              <a:rPr lang="en-US" sz="2400" b="1" dirty="0">
                <a:solidFill>
                  <a:srgbClr val="424EDE"/>
                </a:solidFill>
                <a:latin typeface="+mj-lt"/>
                <a:cs typeface="Biome Light" panose="020B0303030204020804" pitchFamily="34" charset="0"/>
              </a:rPr>
              <a:t>meet our requirements</a:t>
            </a:r>
            <a:r>
              <a:rPr lang="en-US" sz="2400" dirty="0">
                <a:latin typeface="+mj-lt"/>
                <a:cs typeface="Biome Light" panose="020B0303030204020804" pitchFamily="34" charset="0"/>
              </a:rPr>
              <a:t>. </a:t>
            </a:r>
            <a:endParaRPr lang="en-US" sz="2400" b="1" dirty="0">
              <a:solidFill>
                <a:srgbClr val="424EDE"/>
              </a:solidFill>
              <a:latin typeface="+mj-lt"/>
              <a:cs typeface="Biome Light" panose="020B03030302040208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spTree>
    <p:extLst>
      <p:ext uri="{BB962C8B-B14F-4D97-AF65-F5344CB8AC3E}">
        <p14:creationId xmlns:p14="http://schemas.microsoft.com/office/powerpoint/2010/main" val="299574058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1795</TotalTime>
  <Words>1753</Words>
  <Application>Microsoft Macintosh PowerPoint</Application>
  <PresentationFormat>Widescreen</PresentationFormat>
  <Paragraphs>158</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TinyOlap</vt:lpstr>
      <vt:lpstr>CONFIDENTIALITY - DISCLAIMER</vt:lpstr>
      <vt:lpstr>Agenda</vt:lpstr>
      <vt:lpstr>INTRODUCTION</vt:lpstr>
      <vt:lpstr>INTRODUCTION</vt:lpstr>
      <vt:lpstr>INTRODUCTION</vt:lpstr>
      <vt:lpstr>team</vt:lpstr>
      <vt:lpstr>SOLUTION - Backend</vt:lpstr>
      <vt:lpstr>SOLUTION - Backend</vt:lpstr>
      <vt:lpstr>SOLUTION - Backend</vt:lpstr>
      <vt:lpstr>SOLUTION - Backend</vt:lpstr>
      <vt:lpstr>SOLUTION</vt:lpstr>
      <vt:lpstr>Natural Planning</vt:lpstr>
      <vt:lpstr>Natural PLANNING</vt:lpstr>
      <vt:lpstr>Natural PLANNING</vt:lpstr>
      <vt:lpstr>Natural PLANNING</vt:lpstr>
      <vt:lpstr>Natural PLANNING</vt:lpstr>
      <vt:lpstr>A WELLKNOWN ANALYST AND AUTHORITY FOR THE CPM MARKET</vt:lpstr>
      <vt:lpstr>What’s next</vt:lpstr>
      <vt:lpstr>WE NEED INVESTORS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TinyOlap</dc:title>
  <dc:creator>Zeutschler, Thomas</dc:creator>
  <cp:lastModifiedBy>Zeutschler, Thomas</cp:lastModifiedBy>
  <cp:revision>14</cp:revision>
  <dcterms:created xsi:type="dcterms:W3CDTF">2021-10-15T11:01:59Z</dcterms:created>
  <dcterms:modified xsi:type="dcterms:W3CDTF">2022-02-09T08:10:48Z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